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6" r:id="rId2"/>
    <p:sldId id="257" r:id="rId3"/>
    <p:sldId id="275" r:id="rId4"/>
    <p:sldId id="266" r:id="rId5"/>
    <p:sldId id="258" r:id="rId6"/>
    <p:sldId id="260" r:id="rId7"/>
    <p:sldId id="268" r:id="rId8"/>
    <p:sldId id="267" r:id="rId9"/>
    <p:sldId id="269" r:id="rId10"/>
    <p:sldId id="270" r:id="rId11"/>
    <p:sldId id="261" r:id="rId12"/>
    <p:sldId id="271" r:id="rId13"/>
    <p:sldId id="262" r:id="rId14"/>
    <p:sldId id="272" r:id="rId15"/>
    <p:sldId id="263" r:id="rId16"/>
    <p:sldId id="273" r:id="rId17"/>
    <p:sldId id="274"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5"/>
  </p:normalViewPr>
  <p:slideViewPr>
    <p:cSldViewPr snapToGrid="0" snapToObjects="1">
      <p:cViewPr varScale="1">
        <p:scale>
          <a:sx n="74" d="100"/>
          <a:sy n="74" d="100"/>
        </p:scale>
        <p:origin x="552"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805B42D-70C8-194E-A129-063AFD678E7E}"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8398902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5B42D-70C8-194E-A129-063AFD678E7E}"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184037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5B42D-70C8-194E-A129-063AFD678E7E}"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89424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30" name="Date Placeholder 29"/>
          <p:cNvSpPr>
            <a:spLocks noGrp="1"/>
          </p:cNvSpPr>
          <p:nvPr>
            <p:ph type="dt" sz="half" idx="16"/>
          </p:nvPr>
        </p:nvSpPr>
        <p:spPr>
          <a:xfrm>
            <a:off x="609600" y="6356354"/>
            <a:ext cx="1482165" cy="365125"/>
          </a:xfrm>
          <a:prstGeom prst="rect">
            <a:avLst/>
          </a:prstGeom>
        </p:spPr>
        <p:txBody>
          <a:bodyPr/>
          <a:lstStyle/>
          <a:p>
            <a:fld id="{A46CA693-5655-DF4E-903A-B3F20D9650B0}" type="datetime5">
              <a:rPr lang="en-ID" smtClean="0"/>
              <a:t>3-Oct-17</a:t>
            </a:fld>
            <a:endParaRPr lang="en-US" dirty="0"/>
          </a:p>
        </p:txBody>
      </p:sp>
      <p:sp>
        <p:nvSpPr>
          <p:cNvPr id="31" name="Footer Placeholder 30"/>
          <p:cNvSpPr>
            <a:spLocks noGrp="1"/>
          </p:cNvSpPr>
          <p:nvPr>
            <p:ph type="ftr" sz="quarter" idx="17"/>
          </p:nvPr>
        </p:nvSpPr>
        <p:spPr>
          <a:xfrm>
            <a:off x="2091765" y="6356354"/>
            <a:ext cx="8068235" cy="365125"/>
          </a:xfrm>
          <a:prstGeom prst="rect">
            <a:avLst/>
          </a:prstGeom>
        </p:spPr>
        <p:txBody>
          <a:bodyPr/>
          <a:lstStyle/>
          <a:p>
            <a:r>
              <a:rPr lang="en-US" dirty="0" smtClean="0"/>
              <a:t>© 2017, PT JAGAUANG AMANAH INDONESIA. ALL RIGHTS RESERVED.</a:t>
            </a:r>
          </a:p>
        </p:txBody>
      </p:sp>
      <p:sp>
        <p:nvSpPr>
          <p:cNvPr id="32" name="Slide Number Placeholder 31"/>
          <p:cNvSpPr>
            <a:spLocks noGrp="1"/>
          </p:cNvSpPr>
          <p:nvPr>
            <p:ph type="sldNum" sz="quarter" idx="18"/>
          </p:nvPr>
        </p:nvSpPr>
        <p:spPr>
          <a:xfrm>
            <a:off x="11432210" y="6072011"/>
            <a:ext cx="689113" cy="300245"/>
          </a:xfrm>
          <a:prstGeom prst="rect">
            <a:avLst/>
          </a:prstGeom>
        </p:spPr>
        <p:txBody>
          <a:bodyPr/>
          <a:lstStyle/>
          <a:p>
            <a:fld id="{CFC90646-6D22-8640-98BF-D75FB44BE3EC}" type="slidenum">
              <a:rPr lang="en-US" smtClean="0"/>
              <a:pPr/>
              <a:t>‹#›</a:t>
            </a:fld>
            <a:endParaRPr lang="en-US" dirty="0"/>
          </a:p>
        </p:txBody>
      </p:sp>
      <p:sp>
        <p:nvSpPr>
          <p:cNvPr id="149" name="Title 1"/>
          <p:cNvSpPr txBox="1">
            <a:spLocks/>
          </p:cNvSpPr>
          <p:nvPr userDrawn="1"/>
        </p:nvSpPr>
        <p:spPr>
          <a:xfrm>
            <a:off x="329789" y="286958"/>
            <a:ext cx="3737113" cy="540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i="0" kern="1200">
                <a:solidFill>
                  <a:schemeClr val="tx1"/>
                </a:solidFill>
                <a:latin typeface="Avenir Heavy" charset="0"/>
                <a:ea typeface="Avenir Heavy" charset="0"/>
                <a:cs typeface="Avenir Heavy" charset="0"/>
              </a:defRPr>
            </a:lvl1pPr>
          </a:lstStyle>
          <a:p>
            <a:pPr algn="l"/>
            <a:r>
              <a:rPr lang="en-US" sz="1200" i="0" spc="600" dirty="0" smtClean="0"/>
              <a:t>CAPTIONS</a:t>
            </a:r>
          </a:p>
        </p:txBody>
      </p:sp>
      <p:sp>
        <p:nvSpPr>
          <p:cNvPr id="177" name="Picture Placeholder 4"/>
          <p:cNvSpPr>
            <a:spLocks noGrp="1"/>
          </p:cNvSpPr>
          <p:nvPr>
            <p:ph type="pic" sz="quarter" idx="73"/>
          </p:nvPr>
        </p:nvSpPr>
        <p:spPr>
          <a:xfrm>
            <a:off x="1166665" y="4511414"/>
            <a:ext cx="1242313" cy="1090844"/>
          </a:xfrm>
        </p:spPr>
        <p:txBody>
          <a:bodyPr>
            <a:normAutofit/>
          </a:bodyPr>
          <a:lstStyle>
            <a:lvl1pPr>
              <a:defRPr sz="800"/>
            </a:lvl1pPr>
          </a:lstStyle>
          <a:p>
            <a:endParaRPr lang="en-US"/>
          </a:p>
        </p:txBody>
      </p:sp>
      <p:sp>
        <p:nvSpPr>
          <p:cNvPr id="179" name="Picture Placeholder 4"/>
          <p:cNvSpPr>
            <a:spLocks noGrp="1"/>
          </p:cNvSpPr>
          <p:nvPr>
            <p:ph type="pic" sz="quarter" idx="75"/>
          </p:nvPr>
        </p:nvSpPr>
        <p:spPr>
          <a:xfrm>
            <a:off x="1166665" y="3034236"/>
            <a:ext cx="1242313" cy="1090844"/>
          </a:xfrm>
        </p:spPr>
        <p:txBody>
          <a:bodyPr>
            <a:normAutofit/>
          </a:bodyPr>
          <a:lstStyle>
            <a:lvl1pPr>
              <a:defRPr sz="800"/>
            </a:lvl1pPr>
          </a:lstStyle>
          <a:p>
            <a:endParaRPr lang="en-US" dirty="0"/>
          </a:p>
        </p:txBody>
      </p:sp>
      <p:sp>
        <p:nvSpPr>
          <p:cNvPr id="184" name="Picture Placeholder 4"/>
          <p:cNvSpPr>
            <a:spLocks noGrp="1"/>
          </p:cNvSpPr>
          <p:nvPr>
            <p:ph type="pic" sz="quarter" idx="53"/>
          </p:nvPr>
        </p:nvSpPr>
        <p:spPr>
          <a:xfrm>
            <a:off x="1166665" y="1556314"/>
            <a:ext cx="1242313" cy="1090844"/>
          </a:xfrm>
        </p:spPr>
        <p:txBody>
          <a:bodyPr>
            <a:normAutofit/>
          </a:bodyPr>
          <a:lstStyle>
            <a:lvl1pPr>
              <a:defRPr sz="800"/>
            </a:lvl1pPr>
          </a:lstStyle>
          <a:p>
            <a:endParaRPr lang="en-US"/>
          </a:p>
        </p:txBody>
      </p:sp>
      <p:sp>
        <p:nvSpPr>
          <p:cNvPr id="3" name="Text Placeholder 2"/>
          <p:cNvSpPr>
            <a:spLocks noGrp="1"/>
          </p:cNvSpPr>
          <p:nvPr>
            <p:ph type="body" sz="quarter" idx="76"/>
          </p:nvPr>
        </p:nvSpPr>
        <p:spPr>
          <a:xfrm>
            <a:off x="2516431" y="1819688"/>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33" name="Text Placeholder 2"/>
          <p:cNvSpPr>
            <a:spLocks noGrp="1"/>
          </p:cNvSpPr>
          <p:nvPr>
            <p:ph type="body" sz="quarter" idx="77"/>
          </p:nvPr>
        </p:nvSpPr>
        <p:spPr>
          <a:xfrm>
            <a:off x="2516431" y="3296866"/>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34" name="Text Placeholder 2"/>
          <p:cNvSpPr>
            <a:spLocks noGrp="1"/>
          </p:cNvSpPr>
          <p:nvPr>
            <p:ph type="body" sz="quarter" idx="78"/>
          </p:nvPr>
        </p:nvSpPr>
        <p:spPr>
          <a:xfrm>
            <a:off x="2516431" y="4775229"/>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45" name="Text Placeholder 2"/>
          <p:cNvSpPr>
            <a:spLocks noGrp="1"/>
          </p:cNvSpPr>
          <p:nvPr>
            <p:ph type="body" sz="quarter" idx="79"/>
          </p:nvPr>
        </p:nvSpPr>
        <p:spPr>
          <a:xfrm>
            <a:off x="2515557" y="1556314"/>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46" name="Text Placeholder 2"/>
          <p:cNvSpPr>
            <a:spLocks noGrp="1"/>
          </p:cNvSpPr>
          <p:nvPr>
            <p:ph type="body" sz="quarter" idx="80"/>
          </p:nvPr>
        </p:nvSpPr>
        <p:spPr>
          <a:xfrm>
            <a:off x="2515555" y="3033493"/>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47" name="Text Placeholder 2"/>
          <p:cNvSpPr>
            <a:spLocks noGrp="1"/>
          </p:cNvSpPr>
          <p:nvPr>
            <p:ph type="body" sz="quarter" idx="81"/>
          </p:nvPr>
        </p:nvSpPr>
        <p:spPr>
          <a:xfrm>
            <a:off x="2515555" y="4510671"/>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48" name="Picture Placeholder 4"/>
          <p:cNvSpPr>
            <a:spLocks noGrp="1"/>
          </p:cNvSpPr>
          <p:nvPr>
            <p:ph type="pic" sz="quarter" idx="82"/>
          </p:nvPr>
        </p:nvSpPr>
        <p:spPr>
          <a:xfrm>
            <a:off x="6495294" y="3632793"/>
            <a:ext cx="1242313" cy="1090844"/>
          </a:xfrm>
        </p:spPr>
        <p:txBody>
          <a:bodyPr>
            <a:normAutofit/>
          </a:bodyPr>
          <a:lstStyle>
            <a:lvl1pPr>
              <a:defRPr sz="800"/>
            </a:lvl1pPr>
          </a:lstStyle>
          <a:p>
            <a:endParaRPr lang="en-US"/>
          </a:p>
        </p:txBody>
      </p:sp>
      <p:sp>
        <p:nvSpPr>
          <p:cNvPr id="49" name="Picture Placeholder 4"/>
          <p:cNvSpPr>
            <a:spLocks noGrp="1"/>
          </p:cNvSpPr>
          <p:nvPr>
            <p:ph type="pic" sz="quarter" idx="83"/>
          </p:nvPr>
        </p:nvSpPr>
        <p:spPr>
          <a:xfrm>
            <a:off x="6495294" y="2383773"/>
            <a:ext cx="1242313" cy="1090844"/>
          </a:xfrm>
        </p:spPr>
        <p:txBody>
          <a:bodyPr>
            <a:normAutofit/>
          </a:bodyPr>
          <a:lstStyle>
            <a:lvl1pPr>
              <a:defRPr sz="800"/>
            </a:lvl1pPr>
          </a:lstStyle>
          <a:p>
            <a:endParaRPr lang="en-US" dirty="0"/>
          </a:p>
        </p:txBody>
      </p:sp>
      <p:sp>
        <p:nvSpPr>
          <p:cNvPr id="50" name="Picture Placeholder 4"/>
          <p:cNvSpPr>
            <a:spLocks noGrp="1"/>
          </p:cNvSpPr>
          <p:nvPr>
            <p:ph type="pic" sz="quarter" idx="84"/>
          </p:nvPr>
        </p:nvSpPr>
        <p:spPr>
          <a:xfrm>
            <a:off x="6495294" y="1128939"/>
            <a:ext cx="1242313" cy="1090844"/>
          </a:xfrm>
        </p:spPr>
        <p:txBody>
          <a:bodyPr>
            <a:normAutofit/>
          </a:bodyPr>
          <a:lstStyle>
            <a:lvl1pPr>
              <a:defRPr sz="800"/>
            </a:lvl1pPr>
          </a:lstStyle>
          <a:p>
            <a:endParaRPr lang="en-US"/>
          </a:p>
        </p:txBody>
      </p:sp>
      <p:sp>
        <p:nvSpPr>
          <p:cNvPr id="51" name="Text Placeholder 2"/>
          <p:cNvSpPr>
            <a:spLocks noGrp="1"/>
          </p:cNvSpPr>
          <p:nvPr>
            <p:ph type="body" sz="quarter" idx="85"/>
          </p:nvPr>
        </p:nvSpPr>
        <p:spPr>
          <a:xfrm>
            <a:off x="7845061" y="1392312"/>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2" name="Text Placeholder 2"/>
          <p:cNvSpPr>
            <a:spLocks noGrp="1"/>
          </p:cNvSpPr>
          <p:nvPr>
            <p:ph type="body" sz="quarter" idx="86"/>
          </p:nvPr>
        </p:nvSpPr>
        <p:spPr>
          <a:xfrm>
            <a:off x="7845061" y="2646404"/>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3" name="Text Placeholder 2"/>
          <p:cNvSpPr>
            <a:spLocks noGrp="1"/>
          </p:cNvSpPr>
          <p:nvPr>
            <p:ph type="body" sz="quarter" idx="87"/>
          </p:nvPr>
        </p:nvSpPr>
        <p:spPr>
          <a:xfrm>
            <a:off x="7845061" y="3896608"/>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4" name="Text Placeholder 2"/>
          <p:cNvSpPr>
            <a:spLocks noGrp="1"/>
          </p:cNvSpPr>
          <p:nvPr>
            <p:ph type="body" sz="quarter" idx="88"/>
          </p:nvPr>
        </p:nvSpPr>
        <p:spPr>
          <a:xfrm>
            <a:off x="7844186" y="1128939"/>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5" name="Text Placeholder 2"/>
          <p:cNvSpPr>
            <a:spLocks noGrp="1"/>
          </p:cNvSpPr>
          <p:nvPr>
            <p:ph type="body" sz="quarter" idx="89"/>
          </p:nvPr>
        </p:nvSpPr>
        <p:spPr>
          <a:xfrm>
            <a:off x="7844185" y="2383030"/>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6" name="Text Placeholder 2"/>
          <p:cNvSpPr>
            <a:spLocks noGrp="1"/>
          </p:cNvSpPr>
          <p:nvPr>
            <p:ph type="body" sz="quarter" idx="90"/>
          </p:nvPr>
        </p:nvSpPr>
        <p:spPr>
          <a:xfrm>
            <a:off x="7844185" y="3632050"/>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58" name="Title 1"/>
          <p:cNvSpPr txBox="1">
            <a:spLocks/>
          </p:cNvSpPr>
          <p:nvPr userDrawn="1"/>
        </p:nvSpPr>
        <p:spPr>
          <a:xfrm>
            <a:off x="2516541" y="567207"/>
            <a:ext cx="859823" cy="2551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i="0" kern="1200">
                <a:solidFill>
                  <a:schemeClr val="tx1"/>
                </a:solidFill>
                <a:latin typeface="Avenir Heavy" charset="0"/>
                <a:ea typeface="Avenir Heavy" charset="0"/>
                <a:cs typeface="Avenir Heavy" charset="0"/>
              </a:defRPr>
            </a:lvl1pPr>
          </a:lstStyle>
          <a:p>
            <a:pPr algn="r"/>
            <a:r>
              <a:rPr lang="en-US" sz="1000" i="0" dirty="0" smtClean="0"/>
              <a:t>DATES:</a:t>
            </a:r>
            <a:endParaRPr lang="en-US" sz="1000" i="0" dirty="0"/>
          </a:p>
        </p:txBody>
      </p:sp>
      <p:sp>
        <p:nvSpPr>
          <p:cNvPr id="59" name="Text Placeholder 13"/>
          <p:cNvSpPr>
            <a:spLocks noGrp="1"/>
          </p:cNvSpPr>
          <p:nvPr>
            <p:ph type="body" sz="quarter" idx="14"/>
          </p:nvPr>
        </p:nvSpPr>
        <p:spPr>
          <a:xfrm>
            <a:off x="3359411" y="546366"/>
            <a:ext cx="3036680" cy="255113"/>
          </a:xfrm>
        </p:spPr>
        <p:txBody>
          <a:bodyPr anchor="ctr">
            <a:no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0" name="Title 1"/>
          <p:cNvSpPr txBox="1">
            <a:spLocks/>
          </p:cNvSpPr>
          <p:nvPr userDrawn="1"/>
        </p:nvSpPr>
        <p:spPr>
          <a:xfrm>
            <a:off x="2516429" y="300417"/>
            <a:ext cx="859747" cy="2551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i="0" kern="1200">
                <a:solidFill>
                  <a:schemeClr val="tx1"/>
                </a:solidFill>
                <a:latin typeface="Avenir Heavy" charset="0"/>
                <a:ea typeface="Avenir Heavy" charset="0"/>
                <a:cs typeface="Avenir Heavy" charset="0"/>
              </a:defRPr>
            </a:lvl1pPr>
          </a:lstStyle>
          <a:p>
            <a:pPr algn="r"/>
            <a:r>
              <a:rPr lang="en-US" sz="1000" i="0" dirty="0" smtClean="0"/>
              <a:t>DAY:</a:t>
            </a:r>
            <a:endParaRPr lang="en-US" sz="1000" i="0" dirty="0"/>
          </a:p>
        </p:txBody>
      </p:sp>
      <p:sp>
        <p:nvSpPr>
          <p:cNvPr id="61" name="Text Placeholder 13"/>
          <p:cNvSpPr>
            <a:spLocks noGrp="1"/>
          </p:cNvSpPr>
          <p:nvPr>
            <p:ph type="body" sz="quarter" idx="15"/>
          </p:nvPr>
        </p:nvSpPr>
        <p:spPr>
          <a:xfrm>
            <a:off x="3359411" y="295085"/>
            <a:ext cx="3036680" cy="255113"/>
          </a:xfrm>
        </p:spPr>
        <p:txBody>
          <a:bodyPr anchor="ctr">
            <a:no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8" name="Picture Placeholder 4"/>
          <p:cNvSpPr>
            <a:spLocks noGrp="1"/>
          </p:cNvSpPr>
          <p:nvPr>
            <p:ph type="pic" sz="quarter" idx="91"/>
          </p:nvPr>
        </p:nvSpPr>
        <p:spPr>
          <a:xfrm>
            <a:off x="6495294" y="4887441"/>
            <a:ext cx="1242313" cy="1090844"/>
          </a:xfrm>
        </p:spPr>
        <p:txBody>
          <a:bodyPr>
            <a:normAutofit/>
          </a:bodyPr>
          <a:lstStyle>
            <a:lvl1pPr>
              <a:defRPr sz="800"/>
            </a:lvl1pPr>
          </a:lstStyle>
          <a:p>
            <a:endParaRPr lang="en-US"/>
          </a:p>
        </p:txBody>
      </p:sp>
      <p:sp>
        <p:nvSpPr>
          <p:cNvPr id="29" name="Text Placeholder 2"/>
          <p:cNvSpPr>
            <a:spLocks noGrp="1"/>
          </p:cNvSpPr>
          <p:nvPr>
            <p:ph type="body" sz="quarter" idx="92"/>
          </p:nvPr>
        </p:nvSpPr>
        <p:spPr>
          <a:xfrm>
            <a:off x="7845061" y="5151256"/>
            <a:ext cx="3035300" cy="827029"/>
          </a:xfrm>
        </p:spPr>
        <p:txBody>
          <a:bodyPr>
            <a:noAutofit/>
          </a:bodyPr>
          <a:lstStyle>
            <a:lvl1pPr marL="0" indent="0">
              <a:buNone/>
              <a:defRPr sz="1000"/>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
        <p:nvSpPr>
          <p:cNvPr id="35" name="Text Placeholder 2"/>
          <p:cNvSpPr>
            <a:spLocks noGrp="1"/>
          </p:cNvSpPr>
          <p:nvPr>
            <p:ph type="body" sz="quarter" idx="93"/>
          </p:nvPr>
        </p:nvSpPr>
        <p:spPr>
          <a:xfrm>
            <a:off x="7844185" y="4886698"/>
            <a:ext cx="3035300" cy="263372"/>
          </a:xfrm>
        </p:spPr>
        <p:txBody>
          <a:bodyPr>
            <a:noAutofit/>
          </a:bodyPr>
          <a:lstStyle>
            <a:lvl1pPr marL="0" indent="0">
              <a:buNone/>
              <a:defRPr sz="1000" b="1" i="0">
                <a:latin typeface="Avenir Heavy" charset="0"/>
                <a:ea typeface="Avenir Heavy" charset="0"/>
                <a:cs typeface="Avenir Heavy" charset="0"/>
              </a:defRPr>
            </a:lvl1pPr>
            <a:lvl2pPr marL="457200" indent="0">
              <a:buNone/>
              <a:defRPr sz="1000"/>
            </a:lvl2pPr>
            <a:lvl3pPr marL="914400" indent="0">
              <a:buNone/>
              <a:defRPr sz="900"/>
            </a:lvl3pPr>
            <a:lvl4pPr marL="1371600" indent="0">
              <a:buNone/>
              <a:defRPr sz="800"/>
            </a:lvl4pPr>
            <a:lvl5pPr marL="1828800" indent="0">
              <a:buNone/>
              <a:defRPr sz="800"/>
            </a:lvl5pPr>
          </a:lstStyle>
          <a:p>
            <a:pPr lvl="0"/>
            <a:r>
              <a:rPr lang="en-US" dirty="0" smtClean="0"/>
              <a:t>Click to edit Master text styles</a:t>
            </a:r>
          </a:p>
        </p:txBody>
      </p:sp>
    </p:spTree>
    <p:extLst>
      <p:ext uri="{BB962C8B-B14F-4D97-AF65-F5344CB8AC3E}">
        <p14:creationId xmlns:p14="http://schemas.microsoft.com/office/powerpoint/2010/main" val="14708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05B42D-70C8-194E-A129-063AFD678E7E}"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62506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05B42D-70C8-194E-A129-063AFD678E7E}"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122779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805B42D-70C8-194E-A129-063AFD678E7E}" type="datetimeFigureOut">
              <a:rPr lang="en-US" smtClean="0"/>
              <a:t>10/3/2017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19757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05B42D-70C8-194E-A129-063AFD678E7E}"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A8712-40AE-7543-8A5C-93363F2D439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1310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05B42D-70C8-194E-A129-063AFD678E7E}"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7259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5B42D-70C8-194E-A129-063AFD678E7E}"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31515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1805B42D-70C8-194E-A129-063AFD678E7E}" type="datetimeFigureOut">
              <a:rPr lang="en-US" smtClean="0"/>
              <a:t>10/3/2017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104282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805B42D-70C8-194E-A129-063AFD678E7E}" type="datetimeFigureOut">
              <a:rPr lang="en-US" smtClean="0"/>
              <a:t>10/3/2017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40A8712-40AE-7543-8A5C-93363F2D4398}" type="slidenum">
              <a:rPr lang="en-US" smtClean="0"/>
              <a:t>‹#›</a:t>
            </a:fld>
            <a:endParaRPr lang="en-US"/>
          </a:p>
        </p:txBody>
      </p:sp>
    </p:spTree>
    <p:extLst>
      <p:ext uri="{BB962C8B-B14F-4D97-AF65-F5344CB8AC3E}">
        <p14:creationId xmlns:p14="http://schemas.microsoft.com/office/powerpoint/2010/main" val="10964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805B42D-70C8-194E-A129-063AFD678E7E}" type="datetimeFigureOut">
              <a:rPr lang="en-US" smtClean="0"/>
              <a:t>10/3/2017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40A8712-40AE-7543-8A5C-93363F2D4398}" type="slidenum">
              <a:rPr lang="en-US" smtClean="0"/>
              <a:t>‹#›</a:t>
            </a:fld>
            <a:endParaRPr lang="en-US"/>
          </a:p>
        </p:txBody>
      </p:sp>
    </p:spTree>
    <p:extLst>
      <p:ext uri="{BB962C8B-B14F-4D97-AF65-F5344CB8AC3E}">
        <p14:creationId xmlns:p14="http://schemas.microsoft.com/office/powerpoint/2010/main" val="1707099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ycRjr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bit.ly/2fyBogn" TargetMode="External"/><Relationship Id="rId7" Type="http://schemas.openxmlformats.org/officeDocument/2006/relationships/image" Target="../media/image2.png"/><Relationship Id="rId2" Type="http://schemas.openxmlformats.org/officeDocument/2006/relationships/hyperlink" Target="http://bit.ly/2hefi6D"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bit.ly/2yo9zPE" TargetMode="External"/><Relationship Id="rId4" Type="http://schemas.openxmlformats.org/officeDocument/2006/relationships/hyperlink" Target="http://bit.ly/2xlgL0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2xh6C38" TargetMode="External"/><Relationship Id="rId2" Type="http://schemas.openxmlformats.org/officeDocument/2006/relationships/hyperlink" Target="http://bit.ly/2fiRcqA" TargetMode="Externa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bit.ly/2ycWkk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xlFUrZ"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fiRcqA"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fyBogn"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xh6C38"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xlGciv"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xh6C38"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fzuaIZ"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psbindonesia.net/"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t.ly/2xh6C38"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venir Book" charset="0"/>
                <a:ea typeface="Avenir Book" charset="0"/>
                <a:cs typeface="Avenir Book" charset="0"/>
              </a:rPr>
              <a:t>World financial planning day:</a:t>
            </a:r>
            <a:br>
              <a:rPr lang="en-US" dirty="0" smtClean="0">
                <a:latin typeface="Avenir Book" charset="0"/>
                <a:ea typeface="Avenir Book" charset="0"/>
                <a:cs typeface="Avenir Book" charset="0"/>
              </a:rPr>
            </a:br>
            <a:r>
              <a:rPr lang="en-US" dirty="0" smtClean="0">
                <a:latin typeface="Avenir Book" charset="0"/>
                <a:ea typeface="Avenir Book" charset="0"/>
                <a:cs typeface="Avenir Book" charset="0"/>
              </a:rPr>
              <a:t>SOCIAL </a:t>
            </a:r>
            <a:r>
              <a:rPr lang="en-US" dirty="0" err="1" smtClean="0">
                <a:latin typeface="Avenir Book" charset="0"/>
                <a:ea typeface="Avenir Book" charset="0"/>
                <a:cs typeface="Avenir Book" charset="0"/>
              </a:rPr>
              <a:t>MEDIa</a:t>
            </a:r>
            <a:r>
              <a:rPr lang="en-US" dirty="0" smtClean="0">
                <a:latin typeface="Avenir Book" charset="0"/>
                <a:ea typeface="Avenir Book" charset="0"/>
                <a:cs typeface="Avenir Book" charset="0"/>
              </a:rPr>
              <a:t> CONTENT</a:t>
            </a:r>
            <a:endParaRPr lang="en-US" dirty="0">
              <a:latin typeface="Avenir Book" charset="0"/>
              <a:ea typeface="Avenir Book" charset="0"/>
              <a:cs typeface="Avenir Book" charset="0"/>
            </a:endParaRPr>
          </a:p>
        </p:txBody>
      </p:sp>
      <p:sp>
        <p:nvSpPr>
          <p:cNvPr id="3" name="Subtitle 2"/>
          <p:cNvSpPr>
            <a:spLocks noGrp="1"/>
          </p:cNvSpPr>
          <p:nvPr>
            <p:ph type="subTitle" idx="1"/>
          </p:nvPr>
        </p:nvSpPr>
        <p:spPr>
          <a:xfrm>
            <a:off x="1524000" y="4110098"/>
            <a:ext cx="9144000" cy="914366"/>
          </a:xfrm>
        </p:spPr>
        <p:txBody>
          <a:bodyPr>
            <a:normAutofit/>
          </a:bodyPr>
          <a:lstStyle/>
          <a:p>
            <a:r>
              <a:rPr lang="en-US" b="1" dirty="0" smtClean="0">
                <a:latin typeface="Avenir Book" charset="0"/>
                <a:ea typeface="Avenir Book" charset="0"/>
                <a:cs typeface="Avenir Book" charset="0"/>
              </a:rPr>
              <a:t>Spread out the words and let us be famous for once :p</a:t>
            </a:r>
          </a:p>
          <a:p>
            <a:r>
              <a:rPr lang="en-US" b="1" dirty="0" smtClean="0">
                <a:latin typeface="Avenir Book" charset="0"/>
                <a:ea typeface="Avenir Book" charset="0"/>
                <a:cs typeface="Avenir Book" charset="0"/>
              </a:rPr>
              <a:t>Follow our social media:</a:t>
            </a:r>
            <a:endParaRPr lang="en-US" b="1" dirty="0">
              <a:latin typeface="Avenir Book" charset="0"/>
              <a:ea typeface="Avenir Book" charset="0"/>
              <a:cs typeface="Avenir Book" charset="0"/>
            </a:endParaRPr>
          </a:p>
        </p:txBody>
      </p:sp>
      <p:sp>
        <p:nvSpPr>
          <p:cNvPr id="5" name="Text Placeholder 8"/>
          <p:cNvSpPr txBox="1">
            <a:spLocks/>
          </p:cNvSpPr>
          <p:nvPr/>
        </p:nvSpPr>
        <p:spPr>
          <a:xfrm>
            <a:off x="5553459" y="5266284"/>
            <a:ext cx="1461870" cy="322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889" y="5137121"/>
            <a:ext cx="544322" cy="5443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984" y="5170027"/>
            <a:ext cx="467256" cy="467256"/>
          </a:xfrm>
          <a:prstGeom prst="rect">
            <a:avLst/>
          </a:prstGeom>
        </p:spPr>
      </p:pic>
      <p:sp>
        <p:nvSpPr>
          <p:cNvPr id="8" name="Text Placeholder 8"/>
          <p:cNvSpPr txBox="1">
            <a:spLocks/>
          </p:cNvSpPr>
          <p:nvPr/>
        </p:nvSpPr>
        <p:spPr>
          <a:xfrm>
            <a:off x="8084158" y="5247461"/>
            <a:ext cx="1629467" cy="3361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dirty="0" err="1" smtClean="0">
                <a:latin typeface="Avenir Book" charset="0"/>
                <a:ea typeface="Avenir Book" charset="0"/>
                <a:cs typeface="Avenir Book" charset="0"/>
              </a:rPr>
              <a:t>JagaUang.com</a:t>
            </a:r>
            <a:endParaRPr lang="en-US" sz="1600" dirty="0">
              <a:latin typeface="Avenir Book" charset="0"/>
              <a:ea typeface="Avenir Book" charset="0"/>
              <a:cs typeface="Avenir Book"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594" y="5170027"/>
            <a:ext cx="467256" cy="467256"/>
          </a:xfrm>
          <a:prstGeom prst="rect">
            <a:avLst/>
          </a:prstGeom>
        </p:spPr>
      </p:pic>
      <p:sp>
        <p:nvSpPr>
          <p:cNvPr id="10" name="Text Placeholder 8"/>
          <p:cNvSpPr txBox="1">
            <a:spLocks/>
          </p:cNvSpPr>
          <p:nvPr/>
        </p:nvSpPr>
        <p:spPr>
          <a:xfrm>
            <a:off x="2826768" y="5247461"/>
            <a:ext cx="1629467" cy="3361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dirty="0" smtClean="0">
                <a:latin typeface="Avenir Book" charset="0"/>
                <a:ea typeface="Avenir Book" charset="0"/>
                <a:cs typeface="Avenir Book" charset="0"/>
              </a:rPr>
              <a:t>FPSB Indonesia</a:t>
            </a:r>
            <a:endParaRPr lang="en-US" sz="1600" dirty="0">
              <a:latin typeface="Avenir Book" charset="0"/>
              <a:ea typeface="Avenir Book" charset="0"/>
              <a:cs typeface="Avenir Book"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235" y="143295"/>
            <a:ext cx="2959524" cy="2092252"/>
          </a:xfrm>
          <a:prstGeom prst="rect">
            <a:avLst/>
          </a:prstGeom>
        </p:spPr>
      </p:pic>
    </p:spTree>
    <p:extLst>
      <p:ext uri="{BB962C8B-B14F-4D97-AF65-F5344CB8AC3E}">
        <p14:creationId xmlns:p14="http://schemas.microsoft.com/office/powerpoint/2010/main" val="62289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Menentukan tujuan keuangan Anda bisa menjadi tantangan, namun memiliki tujuan akan membantu Anda mengendalikan keuangan Anda secara teratur. Kami menemukan panduan praktis dari </a:t>
            </a:r>
            <a:r>
              <a:rPr lang="id-ID" sz="2000" dirty="0" err="1">
                <a:latin typeface="Avenir Book" charset="0"/>
                <a:ea typeface="Avenir Book" charset="0"/>
                <a:cs typeface="Avenir Book" charset="0"/>
              </a:rPr>
              <a:t>Sorted.org.nz</a:t>
            </a:r>
            <a:r>
              <a:rPr lang="id-ID" sz="2000" dirty="0">
                <a:latin typeface="Avenir Book" charset="0"/>
                <a:ea typeface="Avenir Book" charset="0"/>
                <a:cs typeface="Avenir Book" charset="0"/>
              </a:rPr>
              <a:t> untuk memulai! </a:t>
            </a:r>
            <a:r>
              <a:rPr lang="id-ID" sz="2000" u="sng" dirty="0">
                <a:latin typeface="Avenir Book" charset="0"/>
                <a:ea typeface="Avenir Book" charset="0"/>
                <a:cs typeface="Avenir Book" charset="0"/>
                <a:hlinkClick r:id="rId2"/>
              </a:rPr>
              <a:t>http://bit.ly/2ycRjrM</a:t>
            </a:r>
            <a:r>
              <a:rPr lang="id-ID" sz="2000" dirty="0">
                <a:latin typeface="Avenir Book" charset="0"/>
                <a:ea typeface="Avenir Book" charset="0"/>
                <a:cs typeface="Avenir Book" charset="0"/>
              </a:rPr>
              <a:t> #WFPD17 #WIW2017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Determining your financial goals can be challenging, but having goals helps put you in control of your finances. We found this handy guide from </a:t>
            </a:r>
            <a:r>
              <a:rPr lang="en-US" sz="2000" dirty="0" err="1">
                <a:latin typeface="Avenir Book" charset="0"/>
                <a:ea typeface="Avenir Book" charset="0"/>
                <a:cs typeface="Avenir Book" charset="0"/>
              </a:rPr>
              <a:t>Sorted.org.nz</a:t>
            </a:r>
            <a:r>
              <a:rPr lang="en-US" sz="2000" dirty="0">
                <a:latin typeface="Avenir Book" charset="0"/>
                <a:ea typeface="Avenir Book" charset="0"/>
                <a:cs typeface="Avenir Book" charset="0"/>
              </a:rPr>
              <a:t> to get you started! </a:t>
            </a:r>
            <a:r>
              <a:rPr lang="en-US" sz="2000" u="sng" dirty="0">
                <a:latin typeface="Avenir Book" charset="0"/>
                <a:ea typeface="Avenir Book" charset="0"/>
                <a:cs typeface="Avenir Book" charset="0"/>
                <a:hlinkClick r:id="rId2"/>
              </a:rPr>
              <a:t>http://bit.ly/2ycRjrM</a:t>
            </a:r>
            <a:r>
              <a:rPr lang="en-US" sz="2000" dirty="0">
                <a:latin typeface="Avenir Book" charset="0"/>
                <a:ea typeface="Avenir Book" charset="0"/>
                <a:cs typeface="Avenir Book" charset="0"/>
              </a:rPr>
              <a:t> #WFPD17 #WIW2017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797949"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1" name="Text Placeholder 11"/>
          <p:cNvSpPr>
            <a:spLocks noGrp="1"/>
          </p:cNvSpPr>
          <p:nvPr>
            <p:ph type="body" sz="quarter" idx="79"/>
          </p:nvPr>
        </p:nvSpPr>
        <p:spPr>
          <a:xfrm>
            <a:off x="1749790" y="1460717"/>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12" name="Text Placeholder 11"/>
          <p:cNvSpPr>
            <a:spLocks noGrp="1"/>
          </p:cNvSpPr>
          <p:nvPr>
            <p:ph type="body" sz="quarter" idx="80"/>
          </p:nvPr>
        </p:nvSpPr>
        <p:spPr>
          <a:xfrm>
            <a:off x="1748176" y="1787275"/>
            <a:ext cx="3035300" cy="263372"/>
          </a:xfrm>
        </p:spPr>
        <p:txBody>
          <a:bodyPr/>
          <a:lstStyle/>
          <a:p>
            <a:r>
              <a:rPr lang="en-US" sz="1600" dirty="0">
                <a:latin typeface="Avenir Book" charset="0"/>
                <a:ea typeface="Avenir Book" charset="0"/>
                <a:cs typeface="Avenir Book" charset="0"/>
              </a:rPr>
              <a:t>4</a:t>
            </a:r>
          </a:p>
        </p:txBody>
      </p:sp>
      <p:sp>
        <p:nvSpPr>
          <p:cNvPr id="20" name="Text Placeholder 19"/>
          <p:cNvSpPr>
            <a:spLocks noGrp="1"/>
          </p:cNvSpPr>
          <p:nvPr>
            <p:ph type="body" sz="quarter" idx="14"/>
          </p:nvPr>
        </p:nvSpPr>
        <p:spPr/>
        <p:txBody>
          <a:bodyPr/>
          <a:lstStyle/>
          <a:p>
            <a:r>
              <a:rPr lang="en-US" dirty="0" smtClean="0"/>
              <a:t>October 4</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7916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76"/>
          </p:nvPr>
        </p:nvSpPr>
        <p:spPr>
          <a:xfrm>
            <a:off x="1263792" y="1243461"/>
            <a:ext cx="4730607" cy="827029"/>
          </a:xfrm>
        </p:spPr>
        <p:txBody>
          <a:bodyPr/>
          <a:lstStyle/>
          <a:p>
            <a:r>
              <a:rPr lang="id-ID" sz="1600" dirty="0">
                <a:latin typeface="Avenir Book" charset="0"/>
                <a:ea typeface="Avenir Book" charset="0"/>
                <a:cs typeface="Avenir Book" charset="0"/>
              </a:rPr>
              <a:t>Apa tujuan keuangan Anda? Tulis dan </a:t>
            </a:r>
            <a:r>
              <a:rPr lang="id-ID" sz="1600" dirty="0" err="1">
                <a:latin typeface="Avenir Book" charset="0"/>
                <a:ea typeface="Avenir Book" charset="0"/>
                <a:cs typeface="Avenir Book" charset="0"/>
              </a:rPr>
              <a:t>pahami</a:t>
            </a:r>
            <a:r>
              <a:rPr lang="id-ID" sz="1600" dirty="0">
                <a:latin typeface="Avenir Book" charset="0"/>
                <a:ea typeface="Avenir Book" charset="0"/>
                <a:cs typeface="Avenir Book" charset="0"/>
              </a:rPr>
              <a:t> bagaimana berinvestasi dalam konteks tersebut. #WIW2017 #WFPD17 #</a:t>
            </a:r>
            <a:r>
              <a:rPr lang="id-ID" sz="1600" dirty="0" err="1">
                <a:latin typeface="Avenir Book" charset="0"/>
                <a:ea typeface="Avenir Book" charset="0"/>
                <a:cs typeface="Avenir Book" charset="0"/>
              </a:rPr>
              <a:t>hiduplebihbaik</a:t>
            </a:r>
            <a:r>
              <a:rPr lang="id-ID" sz="1600" dirty="0">
                <a:latin typeface="Avenir Book" charset="0"/>
                <a:ea typeface="Avenir Book" charset="0"/>
                <a:cs typeface="Avenir Book" charset="0"/>
              </a:rPr>
              <a:t> #</a:t>
            </a:r>
            <a:r>
              <a:rPr lang="id-ID" sz="1600" dirty="0" err="1" smtClean="0">
                <a:latin typeface="Avenir Book" charset="0"/>
                <a:ea typeface="Avenir Book" charset="0"/>
                <a:cs typeface="Avenir Book" charset="0"/>
              </a:rPr>
              <a:t>FPSBIndonesia</a:t>
            </a:r>
            <a:endParaRPr lang="id-ID" sz="1600" dirty="0" smtClean="0">
              <a:latin typeface="Avenir Book" charset="0"/>
              <a:ea typeface="Avenir Book" charset="0"/>
              <a:cs typeface="Avenir Book" charset="0"/>
            </a:endParaRPr>
          </a:p>
          <a:p>
            <a:r>
              <a:rPr lang="id-ID" sz="1600" b="1" dirty="0" smtClean="0">
                <a:latin typeface="Avenir Book" charset="0"/>
                <a:ea typeface="Avenir Book" charset="0"/>
                <a:cs typeface="Avenir Book" charset="0"/>
              </a:rPr>
              <a:t>ATAU</a:t>
            </a:r>
          </a:p>
          <a:p>
            <a:r>
              <a:rPr lang="en-US" sz="1600" dirty="0">
                <a:latin typeface="Avenir Book" charset="0"/>
                <a:ea typeface="Avenir Book" charset="0"/>
                <a:cs typeface="Avenir Book" charset="0"/>
              </a:rPr>
              <a:t>Where did the bull and bear markets get their names? This article sheds some light: </a:t>
            </a:r>
            <a:r>
              <a:rPr lang="en-US" sz="1600" u="sng" dirty="0">
                <a:latin typeface="Avenir Book" charset="0"/>
                <a:ea typeface="Avenir Book" charset="0"/>
                <a:cs typeface="Avenir Book" charset="0"/>
                <a:hlinkClick r:id="rId2"/>
              </a:rPr>
              <a:t>http://bit.ly/2hefi6D</a:t>
            </a:r>
            <a:endParaRPr lang="en-US" sz="1600" dirty="0">
              <a:latin typeface="Avenir Book" charset="0"/>
              <a:ea typeface="Avenir Book" charset="0"/>
              <a:cs typeface="Avenir Book" charset="0"/>
            </a:endParaRPr>
          </a:p>
          <a:p>
            <a:r>
              <a:rPr lang="en-US" sz="1600" dirty="0">
                <a:latin typeface="Avenir Book" charset="0"/>
                <a:ea typeface="Avenir Book" charset="0"/>
                <a:cs typeface="Avenir Book" charset="0"/>
              </a:rPr>
              <a:t>#WFPD17 #WIW2017 #</a:t>
            </a:r>
            <a:r>
              <a:rPr lang="en-US" sz="1600" dirty="0" err="1">
                <a:latin typeface="Avenir Book" charset="0"/>
                <a:ea typeface="Avenir Book" charset="0"/>
                <a:cs typeface="Avenir Book" charset="0"/>
              </a:rPr>
              <a:t>FPSBIndonesia</a:t>
            </a:r>
            <a:endParaRPr lang="en-US" sz="1600" dirty="0">
              <a:latin typeface="Avenir Book" charset="0"/>
              <a:ea typeface="Avenir Book" charset="0"/>
              <a:cs typeface="Avenir Book" charset="0"/>
            </a:endParaRPr>
          </a:p>
          <a:p>
            <a:endParaRPr lang="id-ID" sz="1600" dirty="0" smtClean="0">
              <a:latin typeface="Avenir Book" charset="0"/>
              <a:ea typeface="Avenir Book" charset="0"/>
              <a:cs typeface="Avenir Book" charset="0"/>
            </a:endParaRPr>
          </a:p>
          <a:p>
            <a:endParaRPr lang="en-US" sz="1600" dirty="0">
              <a:latin typeface="Avenir Book" charset="0"/>
              <a:ea typeface="Avenir Book" charset="0"/>
              <a:cs typeface="Avenir Book" charset="0"/>
            </a:endParaRPr>
          </a:p>
          <a:p>
            <a:endParaRPr lang="en-US" sz="1600" dirty="0">
              <a:latin typeface="Avenir Book" charset="0"/>
              <a:ea typeface="Avenir Book" charset="0"/>
              <a:cs typeface="Avenir Book" charset="0"/>
            </a:endParaRPr>
          </a:p>
        </p:txBody>
      </p:sp>
      <p:sp>
        <p:nvSpPr>
          <p:cNvPr id="20"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4" name="Text Placeholder 8"/>
          <p:cNvSpPr>
            <a:spLocks noGrp="1"/>
          </p:cNvSpPr>
          <p:nvPr>
            <p:ph type="body" sz="quarter" idx="78"/>
          </p:nvPr>
        </p:nvSpPr>
        <p:spPr>
          <a:xfrm>
            <a:off x="8878637" y="371828"/>
            <a:ext cx="1823707"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0" name="Text Placeholder 9"/>
          <p:cNvSpPr>
            <a:spLocks noGrp="1"/>
          </p:cNvSpPr>
          <p:nvPr>
            <p:ph type="body" sz="quarter" idx="79"/>
          </p:nvPr>
        </p:nvSpPr>
        <p:spPr>
          <a:xfrm>
            <a:off x="1263793" y="4168758"/>
            <a:ext cx="4097119" cy="827029"/>
          </a:xfrm>
        </p:spPr>
        <p:txBody>
          <a:bodyPr/>
          <a:lstStyle/>
          <a:p>
            <a:r>
              <a:rPr lang="id-ID" sz="1600" b="0" dirty="0">
                <a:latin typeface="Avenir Book" charset="0"/>
                <a:ea typeface="Avenir Book" charset="0"/>
                <a:cs typeface="Avenir Book" charset="0"/>
              </a:rPr>
              <a:t>Seberapa baik anak mengerti masalah keuangan? Baca selanjutnya di sini: </a:t>
            </a:r>
            <a:r>
              <a:rPr lang="id-ID" sz="1600" b="0" dirty="0">
                <a:latin typeface="Avenir Book" charset="0"/>
                <a:ea typeface="Avenir Book" charset="0"/>
                <a:cs typeface="Avenir Book" charset="0"/>
                <a:hlinkClick r:id="rId3"/>
              </a:rPr>
              <a:t>http://</a:t>
            </a:r>
            <a:r>
              <a:rPr lang="id-ID" sz="1600" b="0" dirty="0" smtClean="0">
                <a:latin typeface="Avenir Book" charset="0"/>
                <a:ea typeface="Avenir Book" charset="0"/>
                <a:cs typeface="Avenir Book" charset="0"/>
                <a:hlinkClick r:id="rId3"/>
              </a:rPr>
              <a:t>bit.ly/2fyBogn</a:t>
            </a:r>
            <a:r>
              <a:rPr lang="id-ID" sz="1600" b="0" dirty="0">
                <a:latin typeface="Avenir Book" charset="0"/>
                <a:ea typeface="Avenir Book" charset="0"/>
                <a:cs typeface="Avenir Book" charset="0"/>
              </a:rPr>
              <a:t> </a:t>
            </a:r>
            <a:r>
              <a:rPr lang="id-ID" sz="1600" b="0" dirty="0" smtClean="0">
                <a:latin typeface="Avenir Book" charset="0"/>
                <a:ea typeface="Avenir Book" charset="0"/>
                <a:cs typeface="Avenir Book" charset="0"/>
              </a:rPr>
              <a:t>#WIW2017 </a:t>
            </a:r>
            <a:r>
              <a:rPr lang="id-ID" sz="1600" b="0" dirty="0">
                <a:latin typeface="Avenir Book" charset="0"/>
                <a:ea typeface="Avenir Book" charset="0"/>
                <a:cs typeface="Avenir Book" charset="0"/>
              </a:rPr>
              <a:t>#</a:t>
            </a:r>
            <a:r>
              <a:rPr lang="id-ID" sz="1600" b="0" dirty="0" err="1">
                <a:latin typeface="Avenir Book" charset="0"/>
                <a:ea typeface="Avenir Book" charset="0"/>
                <a:cs typeface="Avenir Book" charset="0"/>
              </a:rPr>
              <a:t>hiduplebihbaik</a:t>
            </a:r>
            <a:r>
              <a:rPr lang="id-ID" sz="1600" b="0" dirty="0">
                <a:latin typeface="Avenir Book" charset="0"/>
                <a:ea typeface="Avenir Book" charset="0"/>
                <a:cs typeface="Avenir Book" charset="0"/>
              </a:rPr>
              <a:t> #</a:t>
            </a:r>
            <a:r>
              <a:rPr lang="id-ID" sz="1600" b="0" dirty="0" err="1" smtClean="0">
                <a:latin typeface="Avenir Book" charset="0"/>
                <a:ea typeface="Avenir Book" charset="0"/>
                <a:cs typeface="Avenir Book" charset="0"/>
              </a:rPr>
              <a:t>FPSBIndonesia</a:t>
            </a:r>
            <a:endParaRPr lang="id-ID" sz="1600" b="0" dirty="0" smtClean="0">
              <a:latin typeface="Avenir Book" charset="0"/>
              <a:ea typeface="Avenir Book" charset="0"/>
              <a:cs typeface="Avenir Book" charset="0"/>
            </a:endParaRPr>
          </a:p>
          <a:p>
            <a:r>
              <a:rPr lang="id-ID" sz="1600" b="0" dirty="0" smtClean="0">
                <a:latin typeface="Avenir Book" charset="0"/>
                <a:ea typeface="Avenir Book" charset="0"/>
                <a:cs typeface="Avenir Book" charset="0"/>
              </a:rPr>
              <a:t>ATAU</a:t>
            </a:r>
          </a:p>
          <a:p>
            <a:r>
              <a:rPr lang="en-US" sz="1600" b="0" dirty="0">
                <a:latin typeface="Avenir Book" charset="0"/>
                <a:ea typeface="Avenir Book" charset="0"/>
                <a:cs typeface="Avenir Book" charset="0"/>
              </a:rPr>
              <a:t>Try taking a free online financial literacy course! Search </a:t>
            </a:r>
            <a:r>
              <a:rPr lang="en-US" sz="1600" b="0" u="sng" dirty="0">
                <a:latin typeface="Avenir Book" charset="0"/>
                <a:ea typeface="Avenir Book" charset="0"/>
                <a:cs typeface="Avenir Book" charset="0"/>
                <a:hlinkClick r:id="rId4"/>
              </a:rPr>
              <a:t>http://bit.ly/2xlgL0D</a:t>
            </a:r>
            <a:r>
              <a:rPr lang="en-US" sz="1600" b="0" dirty="0">
                <a:latin typeface="Avenir Book" charset="0"/>
                <a:ea typeface="Avenir Book" charset="0"/>
                <a:cs typeface="Avenir Book" charset="0"/>
              </a:rPr>
              <a:t> to find one that’s right for you. #WFPD17 #WIW2017 #</a:t>
            </a:r>
            <a:r>
              <a:rPr lang="en-US"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endParaRPr lang="en-US" sz="1600" b="0" dirty="0">
              <a:latin typeface="Avenir Book" charset="0"/>
              <a:ea typeface="Avenir Book" charset="0"/>
              <a:cs typeface="Avenir Book" charset="0"/>
            </a:endParaRPr>
          </a:p>
          <a:p>
            <a:endParaRPr lang="en-US" sz="1600" b="0" dirty="0">
              <a:latin typeface="Avenir Book" charset="0"/>
              <a:ea typeface="Avenir Book" charset="0"/>
              <a:cs typeface="Avenir Book" charset="0"/>
            </a:endParaRPr>
          </a:p>
        </p:txBody>
      </p:sp>
      <p:sp>
        <p:nvSpPr>
          <p:cNvPr id="3" name="Text Placeholder 2"/>
          <p:cNvSpPr>
            <a:spLocks noGrp="1" noChangeArrowheads="1"/>
          </p:cNvSpPr>
          <p:nvPr>
            <p:ph type="body" sz="quarter" idx="80"/>
          </p:nvPr>
        </p:nvSpPr>
        <p:spPr bwMode="auto">
          <a:xfrm>
            <a:off x="6492962" y="1207409"/>
            <a:ext cx="5035424" cy="2098010"/>
          </a:xfrm>
          <a:prstGeom prst="rect">
            <a:avLst/>
          </a:prstGeom>
          <a:noFill/>
          <a:ln>
            <a:noFill/>
          </a:ln>
          <a:effectLst/>
        </p:spPr>
        <p:txBody>
          <a:bodyPr vert="horz" wrap="square" lIns="0" tIns="0" rIns="0" bIns="0" numCol="1" rtlCol="0" anchor="ctr" anchorCtr="0" compatLnSpc="1">
            <a:prstTxWarp prst="textNoShape">
              <a:avLst/>
            </a:prstTxWarp>
            <a:spAutoFit/>
          </a:bodyPr>
          <a:lstStyle/>
          <a:p>
            <a:pPr lvl="0" eaLnBrk="0" fontAlgn="base" hangingPunct="0">
              <a:lnSpc>
                <a:spcPct val="100000"/>
              </a:lnSpc>
              <a:spcBef>
                <a:spcPct val="0"/>
              </a:spcBef>
              <a:spcAft>
                <a:spcPct val="0"/>
              </a:spcAft>
            </a:pPr>
            <a:r>
              <a:rPr lang="en-US" altLang="en-US" sz="1600" b="0" dirty="0">
                <a:latin typeface="Avenir Book" charset="0"/>
                <a:ea typeface="Avenir Book" charset="0"/>
                <a:cs typeface="Avenir Book" charset="0"/>
              </a:rPr>
              <a:t>Negara </a:t>
            </a:r>
            <a:r>
              <a:rPr lang="en-US" altLang="en-US" sz="1600" b="0" dirty="0" err="1">
                <a:latin typeface="Avenir Book" charset="0"/>
                <a:ea typeface="Avenir Book" charset="0"/>
                <a:cs typeface="Avenir Book" charset="0"/>
              </a:rPr>
              <a:t>mana</a:t>
            </a:r>
            <a:r>
              <a:rPr lang="en-US" altLang="en-US" sz="1600" b="0" dirty="0">
                <a:latin typeface="Avenir Book" charset="0"/>
                <a:ea typeface="Avenir Book" charset="0"/>
                <a:cs typeface="Avenir Book" charset="0"/>
              </a:rPr>
              <a:t> yang </a:t>
            </a:r>
            <a:r>
              <a:rPr lang="en-US" altLang="en-US" sz="1600" b="0" dirty="0" err="1">
                <a:latin typeface="Avenir Book" charset="0"/>
                <a:ea typeface="Avenir Book" charset="0"/>
                <a:cs typeface="Avenir Book" charset="0"/>
              </a:rPr>
              <a:t>memiliki</a:t>
            </a:r>
            <a:r>
              <a:rPr lang="en-US" altLang="en-US" sz="1600" b="0" dirty="0">
                <a:latin typeface="Avenir Book" charset="0"/>
                <a:ea typeface="Avenir Book" charset="0"/>
                <a:cs typeface="Avenir Book" charset="0"/>
              </a:rPr>
              <a:t> </a:t>
            </a:r>
            <a:r>
              <a:rPr lang="en-US" altLang="en-US" sz="1600" b="0" dirty="0" err="1">
                <a:latin typeface="Avenir Book" charset="0"/>
                <a:ea typeface="Avenir Book" charset="0"/>
                <a:cs typeface="Avenir Book" charset="0"/>
              </a:rPr>
              <a:t>tingkat</a:t>
            </a:r>
            <a:r>
              <a:rPr lang="en-US" altLang="en-US" sz="1600" b="0" dirty="0">
                <a:latin typeface="Avenir Book" charset="0"/>
                <a:ea typeface="Avenir Book" charset="0"/>
                <a:cs typeface="Avenir Book" charset="0"/>
              </a:rPr>
              <a:t> </a:t>
            </a:r>
            <a:r>
              <a:rPr lang="en-US" altLang="en-US" sz="1600" b="0" dirty="0" err="1">
                <a:latin typeface="Avenir Book" charset="0"/>
                <a:ea typeface="Avenir Book" charset="0"/>
                <a:cs typeface="Avenir Book" charset="0"/>
              </a:rPr>
              <a:t>literasi</a:t>
            </a:r>
            <a:r>
              <a:rPr lang="en-US" altLang="en-US" sz="1600" b="0" dirty="0">
                <a:latin typeface="Avenir Book" charset="0"/>
                <a:ea typeface="Avenir Book" charset="0"/>
                <a:cs typeface="Avenir Book" charset="0"/>
              </a:rPr>
              <a:t> </a:t>
            </a:r>
            <a:r>
              <a:rPr lang="en-US" altLang="en-US" sz="1600" b="0" dirty="0" err="1">
                <a:latin typeface="Avenir Book" charset="0"/>
                <a:ea typeface="Avenir Book" charset="0"/>
                <a:cs typeface="Avenir Book" charset="0"/>
              </a:rPr>
              <a:t>finansial</a:t>
            </a:r>
            <a:r>
              <a:rPr lang="en-US" altLang="en-US" sz="1600" b="0" dirty="0">
                <a:latin typeface="Avenir Book" charset="0"/>
                <a:ea typeface="Avenir Book" charset="0"/>
                <a:cs typeface="Avenir Book" charset="0"/>
              </a:rPr>
              <a:t> </a:t>
            </a:r>
            <a:r>
              <a:rPr lang="en-US" altLang="en-US" sz="1600" b="0" dirty="0" err="1">
                <a:latin typeface="Avenir Book" charset="0"/>
                <a:ea typeface="Avenir Book" charset="0"/>
                <a:cs typeface="Avenir Book" charset="0"/>
              </a:rPr>
              <a:t>tertinggi</a:t>
            </a:r>
            <a:r>
              <a:rPr lang="en-US" altLang="en-US" sz="1600" b="0" dirty="0">
                <a:latin typeface="Avenir Book" charset="0"/>
                <a:ea typeface="Avenir Book" charset="0"/>
                <a:cs typeface="Avenir Book" charset="0"/>
              </a:rPr>
              <a:t>? Baca: </a:t>
            </a:r>
            <a:r>
              <a:rPr lang="en-US" altLang="en-US" sz="1600" b="0" dirty="0">
                <a:latin typeface="Avenir Book" charset="0"/>
                <a:ea typeface="Avenir Book" charset="0"/>
                <a:cs typeface="Avenir Book" charset="0"/>
                <a:hlinkClick r:id="rId5"/>
              </a:rPr>
              <a:t>http://bit.ly/2yo9zPE</a:t>
            </a:r>
            <a:r>
              <a:rPr lang="en-US" altLang="en-US" sz="1600" b="0" dirty="0">
                <a:latin typeface="Avenir Book" charset="0"/>
                <a:ea typeface="Avenir Book" charset="0"/>
                <a:cs typeface="Avenir Book" charset="0"/>
              </a:rPr>
              <a:t> #WIW2017 #</a:t>
            </a:r>
            <a:r>
              <a:rPr lang="en-US" altLang="en-US" sz="1600" b="0" dirty="0" err="1">
                <a:latin typeface="Avenir Book" charset="0"/>
                <a:ea typeface="Avenir Book" charset="0"/>
                <a:cs typeface="Avenir Book" charset="0"/>
              </a:rPr>
              <a:t>hiduplebihbaik</a:t>
            </a:r>
            <a:r>
              <a:rPr lang="en-US" altLang="en-US" sz="1600" b="0" dirty="0">
                <a:latin typeface="Avenir Book" charset="0"/>
                <a:ea typeface="Avenir Book" charset="0"/>
                <a:cs typeface="Avenir Book" charset="0"/>
              </a:rPr>
              <a:t> #</a:t>
            </a:r>
            <a:r>
              <a:rPr lang="en-US" altLang="en-US" sz="1600" b="0" dirty="0" err="1">
                <a:latin typeface="Avenir Book" charset="0"/>
                <a:ea typeface="Avenir Book" charset="0"/>
                <a:cs typeface="Avenir Book" charset="0"/>
              </a:rPr>
              <a:t>FPSBIndonesia</a:t>
            </a:r>
            <a:r>
              <a:rPr lang="en-US" altLang="en-US" sz="1600" b="0" dirty="0">
                <a:latin typeface="Avenir Book" charset="0"/>
                <a:ea typeface="Avenir Book" charset="0"/>
                <a:cs typeface="Avenir Book" charset="0"/>
              </a:rPr>
              <a:t> </a:t>
            </a:r>
          </a:p>
          <a:p>
            <a:pPr eaLnBrk="0" fontAlgn="base" hangingPunct="0">
              <a:lnSpc>
                <a:spcPct val="100000"/>
              </a:lnSpc>
              <a:spcBef>
                <a:spcPct val="0"/>
              </a:spcBef>
              <a:spcAft>
                <a:spcPct val="0"/>
              </a:spcAft>
            </a:pPr>
            <a:r>
              <a:rPr lang="en-US" altLang="en-US" sz="1600" b="0" dirty="0" smtClean="0">
                <a:latin typeface="Avenir Book" charset="0"/>
                <a:ea typeface="Avenir Book" charset="0"/>
                <a:cs typeface="Avenir Book" charset="0"/>
              </a:rPr>
              <a:t>ATAU</a:t>
            </a:r>
          </a:p>
          <a:p>
            <a:r>
              <a:rPr lang="en-US" sz="1600" b="0" dirty="0">
                <a:latin typeface="Avenir Book" charset="0"/>
                <a:ea typeface="Avenir Book" charset="0"/>
                <a:cs typeface="Avenir Book" charset="0"/>
              </a:rPr>
              <a:t>What countries around the world have the highest rates of financial literacy? Find out in this report: </a:t>
            </a:r>
            <a:r>
              <a:rPr lang="en-US" sz="1600" b="0" u="sng" dirty="0">
                <a:latin typeface="Avenir Book" charset="0"/>
                <a:ea typeface="Avenir Book" charset="0"/>
                <a:cs typeface="Avenir Book" charset="0"/>
                <a:hlinkClick r:id="rId5"/>
              </a:rPr>
              <a:t>http://bit.ly/2yo9zPE</a:t>
            </a:r>
            <a:r>
              <a:rPr lang="en-US" sz="1600" b="0" dirty="0">
                <a:latin typeface="Avenir Book" charset="0"/>
                <a:ea typeface="Avenir Book" charset="0"/>
                <a:cs typeface="Avenir Book" charset="0"/>
              </a:rPr>
              <a:t> #WIW2017 #</a:t>
            </a:r>
            <a:r>
              <a:rPr lang="en-US"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pPr eaLnBrk="0" fontAlgn="base" hangingPunct="0">
              <a:lnSpc>
                <a:spcPct val="100000"/>
              </a:lnSpc>
              <a:spcBef>
                <a:spcPct val="0"/>
              </a:spcBef>
              <a:spcAft>
                <a:spcPct val="0"/>
              </a:spcAft>
            </a:pPr>
            <a:endParaRPr kumimoji="0" lang="en-US" altLang="en-US" sz="1600" b="0" i="0" u="none" strike="noStrike" cap="none" normalizeH="0" baseline="0" dirty="0">
              <a:ln>
                <a:noFill/>
              </a:ln>
              <a:solidFill>
                <a:schemeClr val="tx1"/>
              </a:solidFill>
              <a:effectLst/>
              <a:latin typeface="Avenir Book" charset="0"/>
              <a:ea typeface="Avenir Book" charset="0"/>
              <a:cs typeface="Avenir Book" charset="0"/>
            </a:endParaRPr>
          </a:p>
        </p:txBody>
      </p:sp>
      <p:sp>
        <p:nvSpPr>
          <p:cNvPr id="12" name="Text Placeholder 11"/>
          <p:cNvSpPr>
            <a:spLocks noGrp="1"/>
          </p:cNvSpPr>
          <p:nvPr>
            <p:ph type="body" sz="quarter" idx="81"/>
          </p:nvPr>
        </p:nvSpPr>
        <p:spPr>
          <a:xfrm>
            <a:off x="1263793" y="980089"/>
            <a:ext cx="3035300" cy="263372"/>
          </a:xfrm>
        </p:spPr>
        <p:txBody>
          <a:bodyPr/>
          <a:lstStyle/>
          <a:p>
            <a:r>
              <a:rPr lang="en-US" sz="1600" dirty="0" smtClean="0">
                <a:latin typeface="Avenir Book" charset="0"/>
                <a:ea typeface="Avenir Book" charset="0"/>
                <a:cs typeface="Avenir Book" charset="0"/>
              </a:rPr>
              <a:t>1</a:t>
            </a:r>
            <a:endParaRPr lang="en-US" sz="1600" dirty="0">
              <a:latin typeface="Avenir Book" charset="0"/>
              <a:ea typeface="Avenir Book" charset="0"/>
              <a:cs typeface="Avenir Book" charset="0"/>
            </a:endParaRPr>
          </a:p>
        </p:txBody>
      </p:sp>
      <p:sp>
        <p:nvSpPr>
          <p:cNvPr id="13" name="Text Placeholder 12"/>
          <p:cNvSpPr>
            <a:spLocks noGrp="1"/>
          </p:cNvSpPr>
          <p:nvPr>
            <p:ph type="body" sz="quarter" idx="85"/>
          </p:nvPr>
        </p:nvSpPr>
        <p:spPr>
          <a:xfrm>
            <a:off x="1263794" y="3905386"/>
            <a:ext cx="3035300" cy="263372"/>
          </a:xfrm>
        </p:spPr>
        <p:txBody>
          <a:bodyPr/>
          <a:lstStyle/>
          <a:p>
            <a:r>
              <a:rPr lang="en-US" sz="1600" dirty="0" smtClean="0">
                <a:latin typeface="Avenir Book" charset="0"/>
                <a:ea typeface="Avenir Book" charset="0"/>
                <a:cs typeface="Avenir Book" charset="0"/>
              </a:rPr>
              <a:t>2</a:t>
            </a:r>
            <a:endParaRPr lang="en-US" sz="1600" dirty="0">
              <a:latin typeface="Avenir Book" charset="0"/>
              <a:ea typeface="Avenir Book" charset="0"/>
              <a:cs typeface="Avenir Book" charset="0"/>
            </a:endParaRPr>
          </a:p>
        </p:txBody>
      </p:sp>
      <p:sp>
        <p:nvSpPr>
          <p:cNvPr id="14" name="Text Placeholder 13"/>
          <p:cNvSpPr>
            <a:spLocks noGrp="1"/>
          </p:cNvSpPr>
          <p:nvPr>
            <p:ph type="body" sz="quarter" idx="86"/>
          </p:nvPr>
        </p:nvSpPr>
        <p:spPr>
          <a:xfrm>
            <a:off x="6396091" y="980089"/>
            <a:ext cx="3035300" cy="263372"/>
          </a:xfrm>
        </p:spPr>
        <p:txBody>
          <a:bodyPr/>
          <a:lstStyle/>
          <a:p>
            <a:r>
              <a:rPr lang="en-US" sz="1600" dirty="0" smtClean="0">
                <a:latin typeface="Avenir Book" charset="0"/>
                <a:ea typeface="Avenir Book" charset="0"/>
                <a:cs typeface="Avenir Book" charset="0"/>
              </a:rPr>
              <a:t>3</a:t>
            </a:r>
            <a:endParaRPr lang="en-US" sz="1600" dirty="0">
              <a:latin typeface="Avenir Book" charset="0"/>
              <a:ea typeface="Avenir Book" charset="0"/>
              <a:cs typeface="Avenir Book" charset="0"/>
            </a:endParaRPr>
          </a:p>
        </p:txBody>
      </p:sp>
      <p:sp>
        <p:nvSpPr>
          <p:cNvPr id="18" name="Text Placeholder 17"/>
          <p:cNvSpPr>
            <a:spLocks noGrp="1"/>
          </p:cNvSpPr>
          <p:nvPr>
            <p:ph type="body" sz="quarter" idx="87"/>
          </p:nvPr>
        </p:nvSpPr>
        <p:spPr>
          <a:xfrm>
            <a:off x="6396965" y="4133268"/>
            <a:ext cx="5131421" cy="827029"/>
          </a:xfrm>
        </p:spPr>
        <p:txBody>
          <a:bodyPr/>
          <a:lstStyle/>
          <a:p>
            <a:r>
              <a:rPr lang="id-ID" sz="1600" dirty="0">
                <a:latin typeface="Avenir Book" charset="0"/>
                <a:ea typeface="Avenir Book" charset="0"/>
                <a:cs typeface="Avenir Book" charset="0"/>
              </a:rPr>
              <a:t>Beritahu kami bagaimana Anda merencanakan untuk mencapai tujuan keuangan Anda dengan </a:t>
            </a:r>
            <a:r>
              <a:rPr lang="id-ID" sz="1600" dirty="0" err="1">
                <a:latin typeface="Avenir Book" charset="0"/>
                <a:ea typeface="Avenir Book" charset="0"/>
                <a:cs typeface="Avenir Book" charset="0"/>
              </a:rPr>
              <a:t>hashtag</a:t>
            </a:r>
            <a:r>
              <a:rPr lang="id-ID" sz="1600" dirty="0">
                <a:latin typeface="Avenir Book" charset="0"/>
                <a:ea typeface="Avenir Book" charset="0"/>
                <a:cs typeface="Avenir Book" charset="0"/>
              </a:rPr>
              <a:t> #WFPD17 #</a:t>
            </a:r>
            <a:r>
              <a:rPr lang="id-ID" sz="1600" dirty="0" err="1">
                <a:latin typeface="Avenir Book" charset="0"/>
                <a:ea typeface="Avenir Book" charset="0"/>
                <a:cs typeface="Avenir Book" charset="0"/>
              </a:rPr>
              <a:t>hiduplebihbaik</a:t>
            </a:r>
            <a:r>
              <a:rPr lang="id-ID" sz="1600" dirty="0">
                <a:latin typeface="Avenir Book" charset="0"/>
                <a:ea typeface="Avenir Book" charset="0"/>
                <a:cs typeface="Avenir Book" charset="0"/>
              </a:rPr>
              <a:t> #</a:t>
            </a:r>
            <a:r>
              <a:rPr lang="id-ID" sz="1600" dirty="0" err="1">
                <a:latin typeface="Avenir Book" charset="0"/>
                <a:ea typeface="Avenir Book" charset="0"/>
                <a:cs typeface="Avenir Book" charset="0"/>
              </a:rPr>
              <a:t>FPSBIndonesia</a:t>
            </a:r>
            <a:endParaRPr lang="en-US" sz="1600" dirty="0">
              <a:latin typeface="Avenir Book" charset="0"/>
              <a:ea typeface="Avenir Book" charset="0"/>
              <a:cs typeface="Avenir Book" charset="0"/>
            </a:endParaRPr>
          </a:p>
          <a:p>
            <a:r>
              <a:rPr lang="en-US" sz="1600" b="1" dirty="0" smtClean="0">
                <a:latin typeface="Avenir Book" charset="0"/>
                <a:ea typeface="Avenir Book" charset="0"/>
                <a:cs typeface="Avenir Book" charset="0"/>
              </a:rPr>
              <a:t>ATAU</a:t>
            </a:r>
          </a:p>
          <a:p>
            <a:r>
              <a:rPr lang="en-US" sz="1600" dirty="0">
                <a:latin typeface="Avenir Book" charset="0"/>
                <a:ea typeface="Avenir Book" charset="0"/>
                <a:cs typeface="Avenir Book" charset="0"/>
              </a:rPr>
              <a:t>Should financial literacy be taught in school? Share your opinion with the hashtag #WFPD17. #WIW2017 #</a:t>
            </a:r>
            <a:r>
              <a:rPr lang="en-US" sz="1600" dirty="0" err="1">
                <a:latin typeface="Avenir Book" charset="0"/>
                <a:ea typeface="Avenir Book" charset="0"/>
                <a:cs typeface="Avenir Book" charset="0"/>
              </a:rPr>
              <a:t>FPSBIndonesia</a:t>
            </a:r>
            <a:endParaRPr lang="en-US" sz="1600" dirty="0">
              <a:latin typeface="Avenir Book" charset="0"/>
              <a:ea typeface="Avenir Book" charset="0"/>
              <a:cs typeface="Avenir Book" charset="0"/>
            </a:endParaRPr>
          </a:p>
          <a:p>
            <a:endParaRPr lang="en-US" sz="1600" dirty="0">
              <a:latin typeface="Avenir Book" charset="0"/>
              <a:ea typeface="Avenir Book" charset="0"/>
              <a:cs typeface="Avenir Book" charset="0"/>
            </a:endParaRPr>
          </a:p>
        </p:txBody>
      </p:sp>
      <p:sp>
        <p:nvSpPr>
          <p:cNvPr id="21" name="Text Placeholder 20"/>
          <p:cNvSpPr>
            <a:spLocks noGrp="1"/>
          </p:cNvSpPr>
          <p:nvPr>
            <p:ph type="body" sz="quarter" idx="88"/>
          </p:nvPr>
        </p:nvSpPr>
        <p:spPr>
          <a:xfrm>
            <a:off x="6396091" y="3869895"/>
            <a:ext cx="3035300" cy="263372"/>
          </a:xfrm>
        </p:spPr>
        <p:txBody>
          <a:bodyPr/>
          <a:lstStyle/>
          <a:p>
            <a:r>
              <a:rPr lang="en-US" sz="1600" dirty="0" smtClean="0">
                <a:latin typeface="Avenir Book" charset="0"/>
                <a:ea typeface="Avenir Book" charset="0"/>
                <a:cs typeface="Avenir Book" charset="0"/>
              </a:rPr>
              <a:t>4</a:t>
            </a:r>
            <a:endParaRPr lang="en-US" sz="1600" dirty="0">
              <a:latin typeface="Avenir Book" charset="0"/>
              <a:ea typeface="Avenir Book" charset="0"/>
              <a:cs typeface="Avenir Book" charset="0"/>
            </a:endParaRPr>
          </a:p>
        </p:txBody>
      </p:sp>
      <p:sp>
        <p:nvSpPr>
          <p:cNvPr id="4" name="Text Placeholder 3"/>
          <p:cNvSpPr>
            <a:spLocks noGrp="1"/>
          </p:cNvSpPr>
          <p:nvPr>
            <p:ph type="body" sz="quarter" idx="14"/>
          </p:nvPr>
        </p:nvSpPr>
        <p:spPr/>
        <p:txBody>
          <a:bodyPr/>
          <a:lstStyle/>
          <a:p>
            <a:r>
              <a:rPr lang="en-US" dirty="0" smtClean="0"/>
              <a:t>October 5</a:t>
            </a:r>
            <a:r>
              <a:rPr lang="en-US" baseline="30000" dirty="0" smtClean="0"/>
              <a:t>th</a:t>
            </a:r>
            <a:r>
              <a:rPr lang="en-US" dirty="0" smtClean="0"/>
              <a:t> 2017</a:t>
            </a:r>
            <a:endParaRPr lang="en-US" dirty="0"/>
          </a:p>
        </p:txBody>
      </p:sp>
      <p:sp>
        <p:nvSpPr>
          <p:cNvPr id="5" name="Text Placeholder 4"/>
          <p:cNvSpPr>
            <a:spLocks noGrp="1"/>
          </p:cNvSpPr>
          <p:nvPr>
            <p:ph type="body" sz="quarter" idx="15"/>
          </p:nvPr>
        </p:nvSpPr>
        <p:spPr/>
        <p:txBody>
          <a:bodyPr/>
          <a:lstStyle/>
          <a:p>
            <a:r>
              <a:rPr lang="en-US" dirty="0"/>
              <a:t>4</a:t>
            </a:r>
            <a:r>
              <a:rPr lang="en-US" dirty="0" smtClean="0"/>
              <a:t> </a:t>
            </a:r>
            <a:r>
              <a:rPr lang="mr-IN" dirty="0" smtClean="0"/>
              <a:t>–</a:t>
            </a:r>
            <a:r>
              <a:rPr lang="en-US" dirty="0" smtClean="0"/>
              <a:t> Thursday</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25" name="TextBox 24"/>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331261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Terimakasih untuk semua yang berpartisipasi dalam Hari Perencanaan Keuangan Dunia </a:t>
            </a:r>
            <a:r>
              <a:rPr lang="id-ID" sz="2000" dirty="0" smtClean="0">
                <a:latin typeface="Avenir Book" charset="0"/>
                <a:ea typeface="Avenir Book" charset="0"/>
                <a:cs typeface="Avenir Book" charset="0"/>
              </a:rPr>
              <a:t>kemarin. Bagaimana </a:t>
            </a:r>
            <a:r>
              <a:rPr lang="id-ID" sz="2000" dirty="0">
                <a:latin typeface="Avenir Book" charset="0"/>
                <a:ea typeface="Avenir Book" charset="0"/>
                <a:cs typeface="Avenir Book" charset="0"/>
              </a:rPr>
              <a:t>Anda akan menjaga momentumnya? #WFPD17 #WIW2017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endParaRPr lang="en-US" sz="2000" dirty="0" smtClean="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Thanks to all who participated in yesterday’s World Financial Planning Day</a:t>
            </a:r>
            <a:r>
              <a:rPr lang="en-US" sz="2000" dirty="0" smtClean="0">
                <a:latin typeface="Avenir Book" charset="0"/>
                <a:ea typeface="Avenir Book" charset="0"/>
                <a:cs typeface="Avenir Book" charset="0"/>
              </a:rPr>
              <a:t>. How </a:t>
            </a:r>
            <a:r>
              <a:rPr lang="en-US" sz="2000" dirty="0">
                <a:latin typeface="Avenir Book" charset="0"/>
                <a:ea typeface="Avenir Book" charset="0"/>
                <a:cs typeface="Avenir Book" charset="0"/>
              </a:rPr>
              <a:t>will you keep the momentum going? #WFPD17 #WIW2017 #</a:t>
            </a:r>
            <a:r>
              <a:rPr lang="en-US" sz="2000" dirty="0" err="1" smtClean="0">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37" name="Text Placeholder 11"/>
          <p:cNvSpPr>
            <a:spLocks noGrp="1"/>
          </p:cNvSpPr>
          <p:nvPr>
            <p:ph type="body" sz="quarter" idx="79"/>
          </p:nvPr>
        </p:nvSpPr>
        <p:spPr>
          <a:xfrm>
            <a:off x="1748176" y="1850461"/>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5</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4</a:t>
            </a:r>
            <a:r>
              <a:rPr lang="en-US" dirty="0"/>
              <a:t> </a:t>
            </a:r>
            <a:r>
              <a:rPr lang="en-US" dirty="0" smtClean="0"/>
              <a:t>- Thursday</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17678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p:cNvSpPr>
            <a:spLocks noGrp="1"/>
          </p:cNvSpPr>
          <p:nvPr>
            <p:ph type="body" sz="quarter" idx="76"/>
          </p:nvPr>
        </p:nvSpPr>
        <p:spPr>
          <a:xfrm>
            <a:off x="1263792" y="1243461"/>
            <a:ext cx="4730607" cy="827029"/>
          </a:xfrm>
        </p:spPr>
        <p:txBody>
          <a:bodyPr/>
          <a:lstStyle/>
          <a:p>
            <a:r>
              <a:rPr lang="id-ID" sz="1600" dirty="0" err="1">
                <a:latin typeface="Avenir Book" charset="0"/>
                <a:ea typeface="Avenir Book" charset="0"/>
                <a:cs typeface="Avenir Book" charset="0"/>
              </a:rPr>
              <a:t>Literasi</a:t>
            </a:r>
            <a:r>
              <a:rPr lang="id-ID" sz="1600" dirty="0">
                <a:latin typeface="Avenir Book" charset="0"/>
                <a:ea typeface="Avenir Book" charset="0"/>
                <a:cs typeface="Avenir Book" charset="0"/>
              </a:rPr>
              <a:t> finansial adalah isu global. Kenapa? Baca di sini untuk tahu lebih lanjut: </a:t>
            </a:r>
            <a:r>
              <a:rPr lang="id-ID" sz="1600" dirty="0">
                <a:latin typeface="Avenir Book" charset="0"/>
                <a:ea typeface="Avenir Book" charset="0"/>
                <a:cs typeface="Avenir Book" charset="0"/>
                <a:hlinkClick r:id="rId2"/>
              </a:rPr>
              <a:t>http://bit.ly/2fiRcqA</a:t>
            </a:r>
            <a:r>
              <a:rPr lang="id-ID" sz="1600" dirty="0">
                <a:latin typeface="Avenir Book" charset="0"/>
                <a:ea typeface="Avenir Book" charset="0"/>
                <a:cs typeface="Avenir Book" charset="0"/>
              </a:rPr>
              <a:t>  #WIW2017 #</a:t>
            </a:r>
            <a:r>
              <a:rPr lang="id-ID" sz="1600" dirty="0" err="1">
                <a:latin typeface="Avenir Book" charset="0"/>
                <a:ea typeface="Avenir Book" charset="0"/>
                <a:cs typeface="Avenir Book" charset="0"/>
              </a:rPr>
              <a:t>FPSBIndonesia</a:t>
            </a:r>
            <a:r>
              <a:rPr lang="en-US" sz="1600" dirty="0">
                <a:latin typeface="Avenir Book" charset="0"/>
                <a:ea typeface="Avenir Book" charset="0"/>
                <a:cs typeface="Avenir Book" charset="0"/>
              </a:rPr>
              <a:t> </a:t>
            </a:r>
          </a:p>
          <a:p>
            <a:r>
              <a:rPr lang="id-ID" sz="1600" b="1" dirty="0" smtClean="0">
                <a:latin typeface="Avenir Book" charset="0"/>
                <a:ea typeface="Avenir Book" charset="0"/>
                <a:cs typeface="Avenir Book" charset="0"/>
              </a:rPr>
              <a:t>ATAU</a:t>
            </a:r>
          </a:p>
          <a:p>
            <a:r>
              <a:rPr lang="en-US" sz="1600" dirty="0">
                <a:latin typeface="Avenir Book" charset="0"/>
                <a:ea typeface="Avenir Book" charset="0"/>
                <a:cs typeface="Avenir Book" charset="0"/>
              </a:rPr>
              <a:t>Financial literacy is a global issue. Read the OECD’s Policy brief to learn why it’s important. </a:t>
            </a:r>
            <a:r>
              <a:rPr lang="en-US" sz="1600" u="sng" dirty="0">
                <a:latin typeface="Avenir Book" charset="0"/>
                <a:ea typeface="Avenir Book" charset="0"/>
                <a:cs typeface="Avenir Book" charset="0"/>
                <a:hlinkClick r:id="rId2"/>
              </a:rPr>
              <a:t>http://bit.ly/2fiRcqA</a:t>
            </a:r>
            <a:r>
              <a:rPr lang="en-US" sz="1600" dirty="0">
                <a:latin typeface="Avenir Book" charset="0"/>
                <a:ea typeface="Avenir Book" charset="0"/>
                <a:cs typeface="Avenir Book" charset="0"/>
              </a:rPr>
              <a:t> #WIW2017 #</a:t>
            </a:r>
            <a:r>
              <a:rPr lang="en-US" sz="1600" dirty="0" err="1" smtClean="0">
                <a:latin typeface="Avenir Book" charset="0"/>
                <a:ea typeface="Avenir Book" charset="0"/>
                <a:cs typeface="Avenir Book" charset="0"/>
              </a:rPr>
              <a:t>FPSBIndonesia</a:t>
            </a:r>
            <a:endParaRPr lang="en-US" sz="1600" dirty="0">
              <a:latin typeface="Avenir Book" charset="0"/>
              <a:ea typeface="Avenir Book" charset="0"/>
              <a:cs typeface="Avenir Book" charset="0"/>
            </a:endParaRPr>
          </a:p>
          <a:p>
            <a:endParaRPr lang="en-US" sz="1600" dirty="0">
              <a:latin typeface="Avenir Book" charset="0"/>
              <a:ea typeface="Avenir Book" charset="0"/>
              <a:cs typeface="Avenir Book" charset="0"/>
            </a:endParaRPr>
          </a:p>
        </p:txBody>
      </p:sp>
      <p:sp>
        <p:nvSpPr>
          <p:cNvPr id="20"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4"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0" name="Text Placeholder 9"/>
          <p:cNvSpPr>
            <a:spLocks noGrp="1"/>
          </p:cNvSpPr>
          <p:nvPr>
            <p:ph type="body" sz="quarter" idx="79"/>
          </p:nvPr>
        </p:nvSpPr>
        <p:spPr>
          <a:xfrm>
            <a:off x="1263793" y="4168758"/>
            <a:ext cx="4097119" cy="827029"/>
          </a:xfrm>
        </p:spPr>
        <p:txBody>
          <a:bodyPr/>
          <a:lstStyle/>
          <a:p>
            <a:r>
              <a:rPr lang="id-ID" sz="1600" b="0" dirty="0">
                <a:latin typeface="Avenir Book" charset="0"/>
                <a:ea typeface="Avenir Book" charset="0"/>
                <a:cs typeface="Avenir Book" charset="0"/>
              </a:rPr>
              <a:t>Apa pelajaran uang terbaik yang pernah Anda pelajari? Bagikan dengan </a:t>
            </a:r>
            <a:r>
              <a:rPr lang="id-ID" sz="1600" b="0" dirty="0" err="1">
                <a:latin typeface="Avenir Book" charset="0"/>
                <a:ea typeface="Avenir Book" charset="0"/>
                <a:cs typeface="Avenir Book" charset="0"/>
              </a:rPr>
              <a:t>hashtag</a:t>
            </a:r>
            <a:r>
              <a:rPr lang="id-ID" sz="1600" b="0" dirty="0">
                <a:latin typeface="Avenir Book" charset="0"/>
                <a:ea typeface="Avenir Book" charset="0"/>
                <a:cs typeface="Avenir Book" charset="0"/>
              </a:rPr>
              <a:t> #</a:t>
            </a:r>
            <a:r>
              <a:rPr lang="id-ID" sz="1600" b="0" dirty="0" err="1">
                <a:latin typeface="Avenir Book" charset="0"/>
                <a:ea typeface="Avenir Book" charset="0"/>
                <a:cs typeface="Avenir Book" charset="0"/>
              </a:rPr>
              <a:t>hiduplebihbaik</a:t>
            </a:r>
            <a:r>
              <a:rPr lang="id-ID" sz="1600" b="0" dirty="0">
                <a:latin typeface="Avenir Book" charset="0"/>
                <a:ea typeface="Avenir Book" charset="0"/>
                <a:cs typeface="Avenir Book" charset="0"/>
              </a:rPr>
              <a:t> #</a:t>
            </a:r>
            <a:r>
              <a:rPr lang="id-ID" sz="1600" b="0" dirty="0" err="1">
                <a:latin typeface="Avenir Book" charset="0"/>
                <a:ea typeface="Avenir Book" charset="0"/>
                <a:cs typeface="Avenir Book" charset="0"/>
              </a:rPr>
              <a:t>lifesbetter</a:t>
            </a:r>
            <a:r>
              <a:rPr lang="id-ID" sz="1600" b="0" dirty="0">
                <a:latin typeface="Avenir Book" charset="0"/>
                <a:ea typeface="Avenir Book" charset="0"/>
                <a:cs typeface="Avenir Book" charset="0"/>
              </a:rPr>
              <a:t> #</a:t>
            </a:r>
            <a:r>
              <a:rPr lang="id-ID"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r>
              <a:rPr lang="id-ID" sz="1600" b="0" dirty="0" smtClean="0">
                <a:latin typeface="Avenir Book" charset="0"/>
                <a:ea typeface="Avenir Book" charset="0"/>
                <a:cs typeface="Avenir Book" charset="0"/>
              </a:rPr>
              <a:t>ATAU</a:t>
            </a:r>
          </a:p>
          <a:p>
            <a:r>
              <a:rPr lang="en-US" sz="1600" b="0" dirty="0">
                <a:latin typeface="Avenir Book" charset="0"/>
                <a:ea typeface="Avenir Book" charset="0"/>
                <a:cs typeface="Avenir Book" charset="0"/>
              </a:rPr>
              <a:t>What’s the best money lesson you ever learned? Share it with the hashtag #</a:t>
            </a:r>
            <a:r>
              <a:rPr lang="en-US" sz="1600" b="0" dirty="0" err="1">
                <a:latin typeface="Avenir Book" charset="0"/>
                <a:ea typeface="Avenir Book" charset="0"/>
                <a:cs typeface="Avenir Book" charset="0"/>
              </a:rPr>
              <a:t>lifesbetter</a:t>
            </a:r>
            <a:r>
              <a:rPr lang="en-US" sz="1600" b="0" dirty="0">
                <a:latin typeface="Avenir Book" charset="0"/>
                <a:ea typeface="Avenir Book" charset="0"/>
                <a:cs typeface="Avenir Book" charset="0"/>
              </a:rPr>
              <a:t> #</a:t>
            </a:r>
            <a:r>
              <a:rPr lang="en-US"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endParaRPr lang="en-US" sz="1600" b="0" dirty="0">
              <a:latin typeface="Avenir Book" charset="0"/>
              <a:ea typeface="Avenir Book" charset="0"/>
              <a:cs typeface="Avenir Book" charset="0"/>
            </a:endParaRPr>
          </a:p>
          <a:p>
            <a:endParaRPr lang="en-US" sz="1600" b="0" dirty="0">
              <a:latin typeface="Avenir Book" charset="0"/>
              <a:ea typeface="Avenir Book" charset="0"/>
              <a:cs typeface="Avenir Book" charset="0"/>
            </a:endParaRPr>
          </a:p>
        </p:txBody>
      </p:sp>
      <p:sp>
        <p:nvSpPr>
          <p:cNvPr id="3" name="Text Placeholder 2"/>
          <p:cNvSpPr>
            <a:spLocks noGrp="1" noChangeArrowheads="1"/>
          </p:cNvSpPr>
          <p:nvPr>
            <p:ph type="body" sz="quarter" idx="80"/>
          </p:nvPr>
        </p:nvSpPr>
        <p:spPr bwMode="auto">
          <a:xfrm>
            <a:off x="6492962" y="1157284"/>
            <a:ext cx="5035424" cy="2344231"/>
          </a:xfrm>
          <a:prstGeom prst="rect">
            <a:avLst/>
          </a:prstGeom>
          <a:noFill/>
          <a:ln>
            <a:noFill/>
          </a:ln>
          <a:effectLst/>
        </p:spPr>
        <p:txBody>
          <a:bodyPr vert="horz" wrap="square" lIns="0" tIns="0" rIns="0" bIns="0" numCol="1" rtlCol="0" anchor="ctr" anchorCtr="0" compatLnSpc="1">
            <a:prstTxWarp prst="textNoShape">
              <a:avLst/>
            </a:prstTxWarp>
            <a:spAutoFit/>
          </a:bodyPr>
          <a:lstStyle/>
          <a:p>
            <a:r>
              <a:rPr lang="id-ID" sz="1600" b="0" dirty="0">
                <a:latin typeface="Avenir Book" charset="0"/>
                <a:ea typeface="Avenir Book" charset="0"/>
                <a:cs typeface="Avenir Book" charset="0"/>
              </a:rPr>
              <a:t>Investor yang bekerja dengan perencana keuangan lebih puas akan masa depan finansial mereka </a:t>
            </a:r>
            <a:r>
              <a:rPr lang="id-ID" sz="1600" b="0" dirty="0">
                <a:latin typeface="Avenir Book" charset="0"/>
                <a:ea typeface="Avenir Book" charset="0"/>
                <a:cs typeface="Avenir Book" charset="0"/>
                <a:hlinkClick r:id="rId3"/>
              </a:rPr>
              <a:t>http://bit.ly/2xh6C38</a:t>
            </a:r>
            <a:r>
              <a:rPr lang="id-ID" sz="1600" b="0" dirty="0">
                <a:latin typeface="Avenir Book" charset="0"/>
                <a:ea typeface="Avenir Book" charset="0"/>
                <a:cs typeface="Avenir Book" charset="0"/>
              </a:rPr>
              <a:t>  #WIW2017 #</a:t>
            </a:r>
            <a:r>
              <a:rPr lang="id-ID"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pPr eaLnBrk="0" fontAlgn="base" hangingPunct="0">
              <a:lnSpc>
                <a:spcPct val="100000"/>
              </a:lnSpc>
              <a:spcBef>
                <a:spcPct val="0"/>
              </a:spcBef>
              <a:spcAft>
                <a:spcPct val="0"/>
              </a:spcAft>
            </a:pPr>
            <a:r>
              <a:rPr lang="en-US" altLang="en-US" sz="1600" b="0" dirty="0" smtClean="0">
                <a:latin typeface="Avenir Book" charset="0"/>
                <a:ea typeface="Avenir Book" charset="0"/>
                <a:cs typeface="Avenir Book" charset="0"/>
              </a:rPr>
              <a:t>ATAU</a:t>
            </a:r>
          </a:p>
          <a:p>
            <a:r>
              <a:rPr lang="en-US" sz="1600" b="0" dirty="0">
                <a:latin typeface="Avenir Book" charset="0"/>
                <a:ea typeface="Avenir Book" charset="0"/>
                <a:cs typeface="Avenir Book" charset="0"/>
              </a:rPr>
              <a:t>Investors who work with financial planners are more satisfied and confident in their financial futures. </a:t>
            </a:r>
            <a:r>
              <a:rPr lang="en-US" sz="1600" b="0" u="sng" dirty="0">
                <a:latin typeface="Avenir Book" charset="0"/>
                <a:ea typeface="Avenir Book" charset="0"/>
                <a:cs typeface="Avenir Book" charset="0"/>
                <a:hlinkClick r:id="rId3"/>
              </a:rPr>
              <a:t>http://bit.ly/2xh6C38</a:t>
            </a:r>
            <a:r>
              <a:rPr lang="en-US" sz="1600" b="0" dirty="0">
                <a:latin typeface="Avenir Book" charset="0"/>
                <a:ea typeface="Avenir Book" charset="0"/>
                <a:cs typeface="Avenir Book" charset="0"/>
              </a:rPr>
              <a:t> #WIW2017 #</a:t>
            </a:r>
            <a:r>
              <a:rPr lang="en-US" sz="1600" b="0" dirty="0" err="1">
                <a:latin typeface="Avenir Book" charset="0"/>
                <a:ea typeface="Avenir Book" charset="0"/>
                <a:cs typeface="Avenir Book" charset="0"/>
              </a:rPr>
              <a:t>lifesbetter</a:t>
            </a:r>
            <a:r>
              <a:rPr lang="en-US" sz="1600" b="0" dirty="0">
                <a:latin typeface="Avenir Book" charset="0"/>
                <a:ea typeface="Avenir Book" charset="0"/>
                <a:cs typeface="Avenir Book" charset="0"/>
              </a:rPr>
              <a:t> #</a:t>
            </a:r>
            <a:r>
              <a:rPr lang="en-US" sz="1600" b="0" dirty="0" err="1">
                <a:latin typeface="Avenir Book" charset="0"/>
                <a:ea typeface="Avenir Book" charset="0"/>
                <a:cs typeface="Avenir Book" charset="0"/>
              </a:rPr>
              <a:t>FPSBIndonesia</a:t>
            </a:r>
            <a:endParaRPr lang="en-US" sz="1600" b="0" dirty="0">
              <a:latin typeface="Avenir Book" charset="0"/>
              <a:ea typeface="Avenir Book" charset="0"/>
              <a:cs typeface="Avenir Book" charset="0"/>
            </a:endParaRPr>
          </a:p>
          <a:p>
            <a:pPr eaLnBrk="0" fontAlgn="base" hangingPunct="0">
              <a:lnSpc>
                <a:spcPct val="100000"/>
              </a:lnSpc>
              <a:spcBef>
                <a:spcPct val="0"/>
              </a:spcBef>
              <a:spcAft>
                <a:spcPct val="0"/>
              </a:spcAft>
            </a:pPr>
            <a:endParaRPr kumimoji="0" lang="en-US" altLang="en-US" sz="1600" b="0" i="0" u="none" strike="noStrike" cap="none" normalizeH="0" baseline="0" dirty="0">
              <a:ln>
                <a:noFill/>
              </a:ln>
              <a:solidFill>
                <a:schemeClr val="tx1"/>
              </a:solidFill>
              <a:effectLst/>
              <a:latin typeface="Avenir Book" charset="0"/>
              <a:ea typeface="Avenir Book" charset="0"/>
              <a:cs typeface="Avenir Book" charset="0"/>
            </a:endParaRPr>
          </a:p>
        </p:txBody>
      </p:sp>
      <p:sp>
        <p:nvSpPr>
          <p:cNvPr id="12" name="Text Placeholder 11"/>
          <p:cNvSpPr>
            <a:spLocks noGrp="1"/>
          </p:cNvSpPr>
          <p:nvPr>
            <p:ph type="body" sz="quarter" idx="81"/>
          </p:nvPr>
        </p:nvSpPr>
        <p:spPr>
          <a:xfrm>
            <a:off x="1263793" y="980089"/>
            <a:ext cx="3035300" cy="263372"/>
          </a:xfrm>
        </p:spPr>
        <p:txBody>
          <a:bodyPr/>
          <a:lstStyle/>
          <a:p>
            <a:r>
              <a:rPr lang="en-US" sz="1600" dirty="0" smtClean="0">
                <a:latin typeface="Avenir Book" charset="0"/>
                <a:ea typeface="Avenir Book" charset="0"/>
                <a:cs typeface="Avenir Book" charset="0"/>
              </a:rPr>
              <a:t>1</a:t>
            </a:r>
            <a:endParaRPr lang="en-US" sz="1600" dirty="0">
              <a:latin typeface="Avenir Book" charset="0"/>
              <a:ea typeface="Avenir Book" charset="0"/>
              <a:cs typeface="Avenir Book" charset="0"/>
            </a:endParaRPr>
          </a:p>
        </p:txBody>
      </p:sp>
      <p:sp>
        <p:nvSpPr>
          <p:cNvPr id="13" name="Text Placeholder 12"/>
          <p:cNvSpPr>
            <a:spLocks noGrp="1"/>
          </p:cNvSpPr>
          <p:nvPr>
            <p:ph type="body" sz="quarter" idx="85"/>
          </p:nvPr>
        </p:nvSpPr>
        <p:spPr>
          <a:xfrm>
            <a:off x="1263794" y="3905386"/>
            <a:ext cx="3035300" cy="263372"/>
          </a:xfrm>
        </p:spPr>
        <p:txBody>
          <a:bodyPr/>
          <a:lstStyle/>
          <a:p>
            <a:r>
              <a:rPr lang="en-US" sz="1600" dirty="0" smtClean="0">
                <a:latin typeface="Avenir Book" charset="0"/>
                <a:ea typeface="Avenir Book" charset="0"/>
                <a:cs typeface="Avenir Book" charset="0"/>
              </a:rPr>
              <a:t>2</a:t>
            </a:r>
            <a:endParaRPr lang="en-US" sz="1600" dirty="0">
              <a:latin typeface="Avenir Book" charset="0"/>
              <a:ea typeface="Avenir Book" charset="0"/>
              <a:cs typeface="Avenir Book" charset="0"/>
            </a:endParaRPr>
          </a:p>
        </p:txBody>
      </p:sp>
      <p:sp>
        <p:nvSpPr>
          <p:cNvPr id="14" name="Text Placeholder 13"/>
          <p:cNvSpPr>
            <a:spLocks noGrp="1"/>
          </p:cNvSpPr>
          <p:nvPr>
            <p:ph type="body" sz="quarter" idx="86"/>
          </p:nvPr>
        </p:nvSpPr>
        <p:spPr>
          <a:xfrm>
            <a:off x="6396091" y="980089"/>
            <a:ext cx="3035300" cy="263372"/>
          </a:xfrm>
        </p:spPr>
        <p:txBody>
          <a:bodyPr/>
          <a:lstStyle/>
          <a:p>
            <a:r>
              <a:rPr lang="en-US" sz="1600" dirty="0" smtClean="0">
                <a:latin typeface="Avenir Book" charset="0"/>
                <a:ea typeface="Avenir Book" charset="0"/>
                <a:cs typeface="Avenir Book" charset="0"/>
              </a:rPr>
              <a:t>3</a:t>
            </a:r>
            <a:endParaRPr lang="en-US" sz="1600" dirty="0">
              <a:latin typeface="Avenir Book" charset="0"/>
              <a:ea typeface="Avenir Book" charset="0"/>
              <a:cs typeface="Avenir Book" charset="0"/>
            </a:endParaRPr>
          </a:p>
        </p:txBody>
      </p:sp>
      <p:sp>
        <p:nvSpPr>
          <p:cNvPr id="18" name="Text Placeholder 17"/>
          <p:cNvSpPr>
            <a:spLocks noGrp="1"/>
          </p:cNvSpPr>
          <p:nvPr>
            <p:ph type="body" sz="quarter" idx="87"/>
          </p:nvPr>
        </p:nvSpPr>
        <p:spPr>
          <a:xfrm>
            <a:off x="6396965" y="4133268"/>
            <a:ext cx="5131421" cy="827029"/>
          </a:xfrm>
        </p:spPr>
        <p:txBody>
          <a:bodyPr/>
          <a:lstStyle/>
          <a:p>
            <a:r>
              <a:rPr lang="id-ID" sz="1600" dirty="0">
                <a:latin typeface="Avenir Book" charset="0"/>
                <a:ea typeface="Avenir Book" charset="0"/>
                <a:cs typeface="Avenir Book" charset="0"/>
              </a:rPr>
              <a:t>Untuk mengurangi hutang, pertimbangkan </a:t>
            </a:r>
            <a:r>
              <a:rPr lang="id-ID" sz="1600" dirty="0" err="1">
                <a:latin typeface="Avenir Book" charset="0"/>
                <a:ea typeface="Avenir Book" charset="0"/>
                <a:cs typeface="Avenir Book" charset="0"/>
              </a:rPr>
              <a:t>all-cash</a:t>
            </a:r>
            <a:r>
              <a:rPr lang="id-ID" sz="1600" dirty="0">
                <a:latin typeface="Avenir Book" charset="0"/>
                <a:ea typeface="Avenir Book" charset="0"/>
                <a:cs typeface="Avenir Book" charset="0"/>
              </a:rPr>
              <a:t> diet. Baca selanjutnya di sini: </a:t>
            </a:r>
            <a:r>
              <a:rPr lang="id-ID" sz="1600" dirty="0">
                <a:latin typeface="Avenir Book" charset="0"/>
                <a:ea typeface="Avenir Book" charset="0"/>
                <a:cs typeface="Avenir Book" charset="0"/>
                <a:hlinkClick r:id="rId4"/>
              </a:rPr>
              <a:t>http://bit.ly/2ycWkk0</a:t>
            </a:r>
            <a:r>
              <a:rPr lang="id-ID" sz="1600" dirty="0">
                <a:latin typeface="Avenir Book" charset="0"/>
                <a:ea typeface="Avenir Book" charset="0"/>
                <a:cs typeface="Avenir Book" charset="0"/>
              </a:rPr>
              <a:t>  #WIW2017 #</a:t>
            </a:r>
            <a:r>
              <a:rPr lang="id-ID" sz="1600" dirty="0" err="1">
                <a:latin typeface="Avenir Book" charset="0"/>
                <a:ea typeface="Avenir Book" charset="0"/>
                <a:cs typeface="Avenir Book" charset="0"/>
              </a:rPr>
              <a:t>FPSBIndonesia</a:t>
            </a:r>
            <a:r>
              <a:rPr lang="en-US" sz="1600" dirty="0">
                <a:latin typeface="Avenir Book" charset="0"/>
                <a:ea typeface="Avenir Book" charset="0"/>
                <a:cs typeface="Avenir Book" charset="0"/>
              </a:rPr>
              <a:t> </a:t>
            </a:r>
          </a:p>
          <a:p>
            <a:r>
              <a:rPr lang="en-US" sz="1600" b="1" dirty="0" smtClean="0">
                <a:latin typeface="Avenir Book" charset="0"/>
                <a:ea typeface="Avenir Book" charset="0"/>
                <a:cs typeface="Avenir Book" charset="0"/>
              </a:rPr>
              <a:t>ATAU</a:t>
            </a:r>
          </a:p>
          <a:p>
            <a:r>
              <a:rPr lang="en-US" sz="1600" dirty="0">
                <a:latin typeface="Avenir Book" charset="0"/>
                <a:ea typeface="Avenir Book" charset="0"/>
                <a:cs typeface="Avenir Book" charset="0"/>
              </a:rPr>
              <a:t>To reduce debt, consider the all-cash diet. Here’s an article on how to do it: </a:t>
            </a:r>
            <a:r>
              <a:rPr lang="en-US" sz="1600" u="sng" dirty="0">
                <a:latin typeface="Avenir Book" charset="0"/>
                <a:ea typeface="Avenir Book" charset="0"/>
                <a:cs typeface="Avenir Book" charset="0"/>
                <a:hlinkClick r:id="rId4"/>
              </a:rPr>
              <a:t>http://bit.ly/2ycWkk0</a:t>
            </a:r>
            <a:r>
              <a:rPr lang="en-US" sz="1600" dirty="0">
                <a:latin typeface="Avenir Book" charset="0"/>
                <a:ea typeface="Avenir Book" charset="0"/>
                <a:cs typeface="Avenir Book" charset="0"/>
              </a:rPr>
              <a:t>  #WIW2017 #</a:t>
            </a:r>
            <a:r>
              <a:rPr lang="en-US" sz="1600" dirty="0" err="1">
                <a:latin typeface="Avenir Book" charset="0"/>
                <a:ea typeface="Avenir Book" charset="0"/>
                <a:cs typeface="Avenir Book" charset="0"/>
              </a:rPr>
              <a:t>FPSBIndonesia</a:t>
            </a:r>
            <a:endParaRPr lang="en-US" sz="1600" dirty="0">
              <a:latin typeface="Avenir Book" charset="0"/>
              <a:ea typeface="Avenir Book" charset="0"/>
              <a:cs typeface="Avenir Book" charset="0"/>
            </a:endParaRPr>
          </a:p>
          <a:p>
            <a:endParaRPr lang="en-US" sz="1600" dirty="0">
              <a:latin typeface="Avenir Book" charset="0"/>
              <a:ea typeface="Avenir Book" charset="0"/>
              <a:cs typeface="Avenir Book" charset="0"/>
            </a:endParaRPr>
          </a:p>
        </p:txBody>
      </p:sp>
      <p:sp>
        <p:nvSpPr>
          <p:cNvPr id="21" name="Text Placeholder 20"/>
          <p:cNvSpPr>
            <a:spLocks noGrp="1"/>
          </p:cNvSpPr>
          <p:nvPr>
            <p:ph type="body" sz="quarter" idx="88"/>
          </p:nvPr>
        </p:nvSpPr>
        <p:spPr>
          <a:xfrm>
            <a:off x="6396091" y="3869895"/>
            <a:ext cx="3035300" cy="263372"/>
          </a:xfrm>
        </p:spPr>
        <p:txBody>
          <a:bodyPr/>
          <a:lstStyle/>
          <a:p>
            <a:r>
              <a:rPr lang="en-US" sz="1600" dirty="0" smtClean="0">
                <a:latin typeface="Avenir Book" charset="0"/>
                <a:ea typeface="Avenir Book" charset="0"/>
                <a:cs typeface="Avenir Book" charset="0"/>
              </a:rPr>
              <a:t>4</a:t>
            </a:r>
            <a:endParaRPr lang="en-US" sz="1600" dirty="0">
              <a:latin typeface="Avenir Book" charset="0"/>
              <a:ea typeface="Avenir Book" charset="0"/>
              <a:cs typeface="Avenir Book" charset="0"/>
            </a:endParaRPr>
          </a:p>
        </p:txBody>
      </p:sp>
      <p:sp>
        <p:nvSpPr>
          <p:cNvPr id="4" name="Text Placeholder 3"/>
          <p:cNvSpPr>
            <a:spLocks noGrp="1"/>
          </p:cNvSpPr>
          <p:nvPr>
            <p:ph type="body" sz="quarter" idx="14"/>
          </p:nvPr>
        </p:nvSpPr>
        <p:spPr/>
        <p:txBody>
          <a:bodyPr/>
          <a:lstStyle/>
          <a:p>
            <a:r>
              <a:rPr lang="en-US" dirty="0" smtClean="0"/>
              <a:t>October </a:t>
            </a:r>
            <a:r>
              <a:rPr lang="en-US" dirty="0"/>
              <a:t>6</a:t>
            </a:r>
            <a:r>
              <a:rPr lang="en-US" baseline="30000" dirty="0" smtClean="0"/>
              <a:t>th</a:t>
            </a:r>
            <a:r>
              <a:rPr lang="en-US" dirty="0" smtClean="0"/>
              <a:t> 2017</a:t>
            </a:r>
            <a:endParaRPr lang="en-US" dirty="0"/>
          </a:p>
        </p:txBody>
      </p:sp>
      <p:sp>
        <p:nvSpPr>
          <p:cNvPr id="5" name="Text Placeholder 4"/>
          <p:cNvSpPr>
            <a:spLocks noGrp="1"/>
          </p:cNvSpPr>
          <p:nvPr>
            <p:ph type="body" sz="quarter" idx="15"/>
          </p:nvPr>
        </p:nvSpPr>
        <p:spPr/>
        <p:txBody>
          <a:bodyPr/>
          <a:lstStyle/>
          <a:p>
            <a:r>
              <a:rPr lang="en-US" dirty="0"/>
              <a:t>5</a:t>
            </a:r>
            <a:r>
              <a:rPr lang="en-US" dirty="0" smtClean="0"/>
              <a:t> </a:t>
            </a:r>
            <a:r>
              <a:rPr lang="mr-IN" dirty="0" smtClean="0"/>
              <a:t>–</a:t>
            </a:r>
            <a:r>
              <a:rPr lang="en-US" dirty="0" smtClean="0"/>
              <a:t> Friday</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25" name="TextBox 24"/>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21194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Ingin lebih pintar soal uang? Baca "Lima Cara Sederhana untuk Meningkatkan Keaksaraan Keuangan Anda Hari Ini," oleh Dewan Keuangan </a:t>
            </a:r>
            <a:r>
              <a:rPr lang="id-ID" sz="2000" dirty="0" err="1">
                <a:latin typeface="Avenir Book" charset="0"/>
                <a:ea typeface="Avenir Book" charset="0"/>
                <a:cs typeface="Avenir Book" charset="0"/>
              </a:rPr>
              <a:t>Forbes</a:t>
            </a:r>
            <a:r>
              <a:rPr lang="id-ID" sz="2000" dirty="0">
                <a:latin typeface="Avenir Book" charset="0"/>
                <a:ea typeface="Avenir Book" charset="0"/>
                <a:cs typeface="Avenir Book" charset="0"/>
              </a:rPr>
              <a:t>. Beberapa </a:t>
            </a:r>
            <a:r>
              <a:rPr lang="id-ID" sz="2000" dirty="0" err="1">
                <a:latin typeface="Avenir Book" charset="0"/>
                <a:ea typeface="Avenir Book" charset="0"/>
                <a:cs typeface="Avenir Book" charset="0"/>
              </a:rPr>
              <a:t>tip</a:t>
            </a:r>
            <a:r>
              <a:rPr lang="id-ID" sz="2000" dirty="0">
                <a:latin typeface="Avenir Book" charset="0"/>
                <a:ea typeface="Avenir Book" charset="0"/>
                <a:cs typeface="Avenir Book" charset="0"/>
              </a:rPr>
              <a:t> membutuhkan investasi hanya beberapa menit per hari! </a:t>
            </a:r>
            <a:r>
              <a:rPr lang="id-ID" sz="2000" u="sng" dirty="0">
                <a:latin typeface="Avenir Book" charset="0"/>
                <a:ea typeface="Avenir Book" charset="0"/>
                <a:cs typeface="Avenir Book" charset="0"/>
                <a:hlinkClick r:id="rId2"/>
              </a:rPr>
              <a:t>http://bit.ly/2xlFUrZ</a:t>
            </a:r>
            <a:r>
              <a:rPr lang="id-ID" sz="2000" dirty="0">
                <a:latin typeface="Avenir Book" charset="0"/>
                <a:ea typeface="Avenir Book" charset="0"/>
                <a:cs typeface="Avenir Book" charset="0"/>
              </a:rPr>
              <a:t> #WFPD17 #WIW2017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endParaRPr lang="en-US" sz="2000" dirty="0" smtClean="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smtClean="0">
                <a:latin typeface="Avenir Book" charset="0"/>
                <a:ea typeface="Avenir Book" charset="0"/>
                <a:cs typeface="Avenir Book" charset="0"/>
              </a:rPr>
              <a:t>Want </a:t>
            </a:r>
            <a:r>
              <a:rPr lang="en-US" sz="2000" dirty="0">
                <a:latin typeface="Avenir Book" charset="0"/>
                <a:ea typeface="Avenir Book" charset="0"/>
                <a:cs typeface="Avenir Book" charset="0"/>
              </a:rPr>
              <a:t>to get smarter about money? Read “Five Simple Ways to Improve Your Financial Literacy Today,” by the Forbes Finance Council. Some tips require an investment of just minutes per day! </a:t>
            </a:r>
            <a:r>
              <a:rPr lang="en-US" sz="2000" u="sng" dirty="0">
                <a:latin typeface="Avenir Book" charset="0"/>
                <a:ea typeface="Avenir Book" charset="0"/>
                <a:cs typeface="Avenir Book" charset="0"/>
                <a:hlinkClick r:id="rId2"/>
              </a:rPr>
              <a:t>http://bit.ly/2xlFUrZ</a:t>
            </a:r>
            <a:r>
              <a:rPr lang="en-US" sz="2000" dirty="0">
                <a:latin typeface="Avenir Book" charset="0"/>
                <a:ea typeface="Avenir Book" charset="0"/>
                <a:cs typeface="Avenir Book" charset="0"/>
              </a:rPr>
              <a:t> #WFPD17 #WIW2017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r>
              <a:rPr lang="en-US" sz="1600" dirty="0" err="1" smtClean="0">
                <a:latin typeface="Avenir Book" charset="0"/>
                <a:ea typeface="Avenir Book" charset="0"/>
                <a:cs typeface="Avenir Book" charset="0"/>
              </a:rPr>
              <a:t>JagaUang.com</a:t>
            </a:r>
            <a:endParaRPr lang="en-US" sz="1600" dirty="0">
              <a:latin typeface="Avenir Book" charset="0"/>
              <a:ea typeface="Avenir Book" charset="0"/>
              <a:cs typeface="Avenir Book" charset="0"/>
            </a:endParaRPr>
          </a:p>
        </p:txBody>
      </p:sp>
      <p:sp>
        <p:nvSpPr>
          <p:cNvPr id="37" name="Text Placeholder 11"/>
          <p:cNvSpPr>
            <a:spLocks noGrp="1"/>
          </p:cNvSpPr>
          <p:nvPr>
            <p:ph type="body" sz="quarter" idx="79"/>
          </p:nvPr>
        </p:nvSpPr>
        <p:spPr>
          <a:xfrm>
            <a:off x="1748176" y="1850461"/>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6</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a:t>5</a:t>
            </a:r>
            <a:r>
              <a:rPr lang="en-US" dirty="0" smtClean="0"/>
              <a:t> - Friday</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153911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ext Placeholder 8"/>
          <p:cNvSpPr>
            <a:spLocks noGrp="1"/>
          </p:cNvSpPr>
          <p:nvPr>
            <p:ph type="body" sz="quarter" idx="76"/>
          </p:nvPr>
        </p:nvSpPr>
        <p:spPr>
          <a:xfrm>
            <a:off x="1218819" y="2449287"/>
            <a:ext cx="4730607" cy="827029"/>
          </a:xfrm>
        </p:spPr>
        <p:txBody>
          <a:bodyPr/>
          <a:lstStyle/>
          <a:p>
            <a:r>
              <a:rPr lang="id-ID" sz="2000" dirty="0" err="1">
                <a:latin typeface="Avenir Book" charset="0"/>
                <a:ea typeface="Avenir Book" charset="0"/>
                <a:cs typeface="Avenir Book" charset="0"/>
              </a:rPr>
              <a:t>Literasi</a:t>
            </a:r>
            <a:r>
              <a:rPr lang="id-ID" sz="2000" dirty="0">
                <a:latin typeface="Avenir Book" charset="0"/>
                <a:ea typeface="Avenir Book" charset="0"/>
                <a:cs typeface="Avenir Book" charset="0"/>
              </a:rPr>
              <a:t> finansial adalah isu global. Kenapa? Baca di sini untuk tahu lebih lanjut: </a:t>
            </a:r>
            <a:r>
              <a:rPr lang="id-ID" sz="2000" dirty="0">
                <a:latin typeface="Avenir Book" charset="0"/>
                <a:ea typeface="Avenir Book" charset="0"/>
                <a:cs typeface="Avenir Book" charset="0"/>
                <a:hlinkClick r:id="rId2"/>
              </a:rPr>
              <a:t>http://bit.ly/2fiRcqA</a:t>
            </a:r>
            <a:r>
              <a:rPr lang="id-ID" sz="2000" dirty="0">
                <a:latin typeface="Avenir Book" charset="0"/>
                <a:ea typeface="Avenir Book" charset="0"/>
                <a:cs typeface="Avenir Book" charset="0"/>
              </a:rPr>
              <a:t>  #WIW2017 #</a:t>
            </a:r>
            <a:r>
              <a:rPr lang="id-ID"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Financial literacy is a global issue. Read the OECD’s Policy brief to learn why it’s important. </a:t>
            </a:r>
            <a:r>
              <a:rPr lang="en-US" sz="2000" u="sng" dirty="0">
                <a:latin typeface="Avenir Book" charset="0"/>
                <a:ea typeface="Avenir Book" charset="0"/>
                <a:cs typeface="Avenir Book" charset="0"/>
                <a:hlinkClick r:id="rId2"/>
              </a:rPr>
              <a:t>http://bit.ly/2fiRcqA</a:t>
            </a:r>
            <a:r>
              <a:rPr lang="en-US" sz="2000" dirty="0">
                <a:latin typeface="Avenir Book" charset="0"/>
                <a:ea typeface="Avenir Book" charset="0"/>
                <a:cs typeface="Avenir Book" charset="0"/>
              </a:rPr>
              <a:t> #WIW2017 #</a:t>
            </a:r>
            <a:r>
              <a:rPr lang="en-US" sz="2000" dirty="0" err="1" smtClean="0">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39"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42"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r>
              <a:rPr lang="en-US" sz="1600" dirty="0" err="1" smtClean="0">
                <a:latin typeface="Avenir Book" charset="0"/>
                <a:ea typeface="Avenir Book" charset="0"/>
                <a:cs typeface="Avenir Book" charset="0"/>
              </a:rPr>
              <a:t>JagaUang.com</a:t>
            </a:r>
            <a:endParaRPr lang="en-US" sz="1600" dirty="0">
              <a:latin typeface="Avenir Book" charset="0"/>
              <a:ea typeface="Avenir Book" charset="0"/>
              <a:cs typeface="Avenir Book" charset="0"/>
            </a:endParaRPr>
          </a:p>
        </p:txBody>
      </p:sp>
      <p:sp>
        <p:nvSpPr>
          <p:cNvPr id="26" name="Text Placeholder 9"/>
          <p:cNvSpPr>
            <a:spLocks noGrp="1"/>
          </p:cNvSpPr>
          <p:nvPr>
            <p:ph type="body" sz="quarter" idx="79"/>
          </p:nvPr>
        </p:nvSpPr>
        <p:spPr>
          <a:xfrm>
            <a:off x="6605953" y="2449287"/>
            <a:ext cx="4097119" cy="827029"/>
          </a:xfrm>
        </p:spPr>
        <p:txBody>
          <a:bodyPr/>
          <a:lstStyle/>
          <a:p>
            <a:r>
              <a:rPr lang="id-ID" sz="2000" b="0" dirty="0">
                <a:latin typeface="Avenir Book" charset="0"/>
                <a:ea typeface="Avenir Book" charset="0"/>
                <a:cs typeface="Avenir Book" charset="0"/>
              </a:rPr>
              <a:t>Apa pelajaran uang terbaik yang pernah Anda pelajari? Bagikan dengan </a:t>
            </a:r>
            <a:r>
              <a:rPr lang="id-ID" sz="2000" b="0" dirty="0" err="1">
                <a:latin typeface="Avenir Book" charset="0"/>
                <a:ea typeface="Avenir Book" charset="0"/>
                <a:cs typeface="Avenir Book" charset="0"/>
              </a:rPr>
              <a:t>hashtag</a:t>
            </a:r>
            <a:r>
              <a:rPr lang="id-ID" sz="2000" b="0" dirty="0">
                <a:latin typeface="Avenir Book" charset="0"/>
                <a:ea typeface="Avenir Book" charset="0"/>
                <a:cs typeface="Avenir Book" charset="0"/>
              </a:rPr>
              <a:t> #</a:t>
            </a:r>
            <a:r>
              <a:rPr lang="id-ID" sz="2000" b="0" dirty="0" err="1">
                <a:latin typeface="Avenir Book" charset="0"/>
                <a:ea typeface="Avenir Book" charset="0"/>
                <a:cs typeface="Avenir Book" charset="0"/>
              </a:rPr>
              <a:t>hiduplebihbaik</a:t>
            </a:r>
            <a:r>
              <a:rPr lang="id-ID" sz="2000" b="0" dirty="0">
                <a:latin typeface="Avenir Book" charset="0"/>
                <a:ea typeface="Avenir Book" charset="0"/>
                <a:cs typeface="Avenir Book" charset="0"/>
              </a:rPr>
              <a:t> #</a:t>
            </a:r>
            <a:r>
              <a:rPr lang="id-ID" sz="2000" b="0" dirty="0" err="1">
                <a:latin typeface="Avenir Book" charset="0"/>
                <a:ea typeface="Avenir Book" charset="0"/>
                <a:cs typeface="Avenir Book" charset="0"/>
              </a:rPr>
              <a:t>lifesbetter</a:t>
            </a:r>
            <a:r>
              <a:rPr lang="id-ID" sz="2000" b="0" dirty="0">
                <a:latin typeface="Avenir Book" charset="0"/>
                <a:ea typeface="Avenir Book" charset="0"/>
                <a:cs typeface="Avenir Book" charset="0"/>
              </a:rPr>
              <a:t> #</a:t>
            </a:r>
            <a:r>
              <a:rPr lang="id-ID"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What’s the best money lesson you ever learned? Share it with the hashtag #</a:t>
            </a:r>
            <a:r>
              <a:rPr lang="en-US" sz="2000" b="0" dirty="0" err="1">
                <a:latin typeface="Avenir Book" charset="0"/>
                <a:ea typeface="Avenir Book" charset="0"/>
                <a:cs typeface="Avenir Book" charset="0"/>
              </a:rPr>
              <a:t>lifesbetter</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27" name="Text Placeholder 11"/>
          <p:cNvSpPr>
            <a:spLocks noGrp="1"/>
          </p:cNvSpPr>
          <p:nvPr>
            <p:ph type="body" sz="quarter" idx="80"/>
          </p:nvPr>
        </p:nvSpPr>
        <p:spPr>
          <a:xfrm>
            <a:off x="1218820" y="2185915"/>
            <a:ext cx="3035300" cy="263372"/>
          </a:xfrm>
        </p:spPr>
        <p:txBody>
          <a:bodyPr/>
          <a:lstStyle/>
          <a:p>
            <a:r>
              <a:rPr lang="en-US" sz="2000" dirty="0" smtClean="0">
                <a:latin typeface="Avenir Book" charset="0"/>
                <a:ea typeface="Avenir Book" charset="0"/>
                <a:cs typeface="Avenir Book" charset="0"/>
              </a:rPr>
              <a:t>1</a:t>
            </a:r>
            <a:endParaRPr lang="en-US" sz="2000" dirty="0">
              <a:latin typeface="Avenir Book" charset="0"/>
              <a:ea typeface="Avenir Book" charset="0"/>
              <a:cs typeface="Avenir Book" charset="0"/>
            </a:endParaRPr>
          </a:p>
        </p:txBody>
      </p:sp>
      <p:sp>
        <p:nvSpPr>
          <p:cNvPr id="28" name="Text Placeholder 12"/>
          <p:cNvSpPr>
            <a:spLocks noGrp="1"/>
          </p:cNvSpPr>
          <p:nvPr>
            <p:ph type="body" sz="quarter" idx="81"/>
          </p:nvPr>
        </p:nvSpPr>
        <p:spPr>
          <a:xfrm>
            <a:off x="6605954" y="2185915"/>
            <a:ext cx="3035300" cy="263372"/>
          </a:xfrm>
        </p:spPr>
        <p:txBody>
          <a:bodyPr/>
          <a:lstStyle/>
          <a:p>
            <a:r>
              <a:rPr lang="en-US" sz="2000" dirty="0" smtClean="0">
                <a:latin typeface="Avenir Book" charset="0"/>
                <a:ea typeface="Avenir Book" charset="0"/>
                <a:cs typeface="Avenir Book" charset="0"/>
              </a:rPr>
              <a:t>2</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7</a:t>
            </a:r>
            <a:r>
              <a:rPr lang="en-US" baseline="30000" dirty="0" smtClean="0"/>
              <a:t>th</a:t>
            </a:r>
            <a:r>
              <a:rPr lang="en-US" dirty="0" smtClean="0"/>
              <a:t> </a:t>
            </a:r>
            <a:r>
              <a:rPr lang="mr-IN" dirty="0" smtClean="0"/>
              <a:t>–</a:t>
            </a:r>
            <a:r>
              <a:rPr lang="en-US" dirty="0" smtClean="0"/>
              <a:t> 8</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6&amp;7 </a:t>
            </a:r>
            <a:r>
              <a:rPr lang="mr-IN" dirty="0" smtClean="0"/>
              <a:t>–</a:t>
            </a:r>
            <a:r>
              <a:rPr lang="en-US" dirty="0" smtClean="0"/>
              <a:t> Saturday &amp; Sunday</a:t>
            </a:r>
            <a:endParaRPr lang="en-US" dirty="0"/>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44" name="TextBox 43"/>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196343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Anda siap bekerja dengan perencana keuangan, tapi bagaimana Anda tahu mana yang terbaik untuk Anda? Baca "Memilih Perencana Keuangan" untuk mempelajari apa yang harus Anda </a:t>
            </a:r>
            <a:r>
              <a:rPr lang="id-ID" sz="2000" dirty="0" smtClean="0">
                <a:latin typeface="Avenir Book" charset="0"/>
                <a:ea typeface="Avenir Book" charset="0"/>
                <a:cs typeface="Avenir Book" charset="0"/>
              </a:rPr>
              <a:t>pertimbangkan. #</a:t>
            </a:r>
            <a:r>
              <a:rPr lang="id-ID" sz="2000" dirty="0" err="1" smtClean="0">
                <a:latin typeface="Avenir Book" charset="0"/>
                <a:ea typeface="Avenir Book" charset="0"/>
                <a:cs typeface="Avenir Book" charset="0"/>
              </a:rPr>
              <a:t>lifesbetter</a:t>
            </a:r>
            <a:r>
              <a:rPr lang="id-ID" sz="2000" dirty="0" smtClean="0">
                <a:latin typeface="Avenir Book" charset="0"/>
                <a:ea typeface="Avenir Book" charset="0"/>
                <a:cs typeface="Avenir Book" charset="0"/>
              </a:rPr>
              <a:t> </a:t>
            </a:r>
            <a:r>
              <a:rPr lang="id-ID" sz="2000" dirty="0">
                <a:latin typeface="Avenir Book" charset="0"/>
                <a:ea typeface="Avenir Book" charset="0"/>
                <a:cs typeface="Avenir Book" charset="0"/>
              </a:rPr>
              <a:t># WIW2017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endParaRPr lang="en-US" sz="2000" dirty="0" smtClean="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smtClean="0">
                <a:latin typeface="Avenir Book" charset="0"/>
                <a:ea typeface="Avenir Book" charset="0"/>
                <a:cs typeface="Avenir Book" charset="0"/>
              </a:rPr>
              <a:t>You’re ready to work with a financial planner, but how do you know which one is best for you? Read “Choosing a Financial Planner” to learn what you should consider #</a:t>
            </a:r>
            <a:r>
              <a:rPr lang="en-US" sz="2000" dirty="0" err="1" smtClean="0">
                <a:latin typeface="Avenir Book" charset="0"/>
                <a:ea typeface="Avenir Book" charset="0"/>
                <a:cs typeface="Avenir Book" charset="0"/>
              </a:rPr>
              <a:t>lifesbetter</a:t>
            </a:r>
            <a:r>
              <a:rPr lang="en-US" sz="2000" dirty="0" smtClean="0">
                <a:latin typeface="Avenir Book" charset="0"/>
                <a:ea typeface="Avenir Book" charset="0"/>
                <a:cs typeface="Avenir Book" charset="0"/>
              </a:rPr>
              <a:t> #WIW2017 #</a:t>
            </a:r>
            <a:r>
              <a:rPr lang="en-US" sz="2000" dirty="0" err="1" smtClean="0">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r>
              <a:rPr lang="en-US" sz="1600" dirty="0" err="1" smtClean="0">
                <a:latin typeface="Avenir Book" charset="0"/>
                <a:ea typeface="Avenir Book" charset="0"/>
                <a:cs typeface="Avenir Book" charset="0"/>
              </a:rPr>
              <a:t>JagaUang.com</a:t>
            </a:r>
            <a:endParaRPr lang="en-US" sz="1600" dirty="0">
              <a:latin typeface="Avenir Book" charset="0"/>
              <a:ea typeface="Avenir Book" charset="0"/>
              <a:cs typeface="Avenir Book" charset="0"/>
            </a:endParaRPr>
          </a:p>
        </p:txBody>
      </p:sp>
      <p:sp>
        <p:nvSpPr>
          <p:cNvPr id="37" name="Text Placeholder 11"/>
          <p:cNvSpPr>
            <a:spLocks noGrp="1"/>
          </p:cNvSpPr>
          <p:nvPr>
            <p:ph type="body" sz="quarter" idx="79"/>
          </p:nvPr>
        </p:nvSpPr>
        <p:spPr>
          <a:xfrm>
            <a:off x="1748176" y="1850461"/>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7</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a:t>6</a:t>
            </a:r>
            <a:r>
              <a:rPr lang="en-US" dirty="0" smtClean="0"/>
              <a:t> - Saturday</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183778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Selamat kepada teman-teman kami di International </a:t>
            </a:r>
            <a:r>
              <a:rPr lang="id-ID" sz="2000" dirty="0" err="1">
                <a:latin typeface="Avenir Book" charset="0"/>
                <a:ea typeface="Avenir Book" charset="0"/>
                <a:cs typeface="Avenir Book" charset="0"/>
              </a:rPr>
              <a:t>Organization</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of</a:t>
            </a:r>
            <a:r>
              <a:rPr lang="id-ID" sz="2000" dirty="0">
                <a:latin typeface="Avenir Book" charset="0"/>
                <a:ea typeface="Avenir Book" charset="0"/>
                <a:cs typeface="Avenir Book" charset="0"/>
              </a:rPr>
              <a:t> Securities </a:t>
            </a:r>
            <a:r>
              <a:rPr lang="id-ID" sz="2000" dirty="0" err="1">
                <a:latin typeface="Avenir Book" charset="0"/>
                <a:ea typeface="Avenir Book" charset="0"/>
                <a:cs typeface="Avenir Book" charset="0"/>
              </a:rPr>
              <a:t>Commissions</a:t>
            </a:r>
            <a:r>
              <a:rPr lang="id-ID" sz="2000" dirty="0">
                <a:latin typeface="Avenir Book" charset="0"/>
                <a:ea typeface="Avenir Book" charset="0"/>
                <a:cs typeface="Avenir Book" charset="0"/>
              </a:rPr>
              <a:t> (IOSCO) pada Pekan Investor Dunia yang sukses. Kami berharap dapat bekerja sama dengan Anda lagi tahun depan! # WIW2017 #</a:t>
            </a:r>
            <a:r>
              <a:rPr lang="id-ID"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endParaRPr lang="en-US" sz="2000" dirty="0" smtClean="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Congratulations to our friends at the International Organization of Securities Commissions (IOSCO) on a successful World Investor Week. We look forward to working with you again next year! #WIW2017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r>
              <a:rPr lang="en-US" sz="1600" dirty="0" err="1" smtClean="0">
                <a:latin typeface="Avenir Book" charset="0"/>
                <a:ea typeface="Avenir Book" charset="0"/>
                <a:cs typeface="Avenir Book" charset="0"/>
              </a:rPr>
              <a:t>JagaUang.com</a:t>
            </a:r>
            <a:endParaRPr lang="en-US" sz="1600" dirty="0">
              <a:latin typeface="Avenir Book" charset="0"/>
              <a:ea typeface="Avenir Book" charset="0"/>
              <a:cs typeface="Avenir Book" charset="0"/>
            </a:endParaRPr>
          </a:p>
        </p:txBody>
      </p:sp>
      <p:sp>
        <p:nvSpPr>
          <p:cNvPr id="37" name="Text Placeholder 11"/>
          <p:cNvSpPr>
            <a:spLocks noGrp="1"/>
          </p:cNvSpPr>
          <p:nvPr>
            <p:ph type="body" sz="quarter" idx="79"/>
          </p:nvPr>
        </p:nvSpPr>
        <p:spPr>
          <a:xfrm>
            <a:off x="1748176" y="1850461"/>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8</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a:t>7</a:t>
            </a:r>
            <a:r>
              <a:rPr lang="en-US" dirty="0" smtClean="0"/>
              <a:t> - Sunday</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4557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76"/>
          </p:nvPr>
        </p:nvSpPr>
        <p:spPr>
          <a:xfrm>
            <a:off x="1263792" y="2170741"/>
            <a:ext cx="4867185" cy="827029"/>
          </a:xfrm>
        </p:spPr>
        <p:txBody>
          <a:bodyPr/>
          <a:lstStyle/>
          <a:p>
            <a:r>
              <a:rPr lang="id-ID" sz="2000" dirty="0">
                <a:latin typeface="Avenir Book" charset="0"/>
                <a:ea typeface="Avenir Book" charset="0"/>
                <a:cs typeface="Avenir Book" charset="0"/>
              </a:rPr>
              <a:t>Apa tujuan keuangan Anda? </a:t>
            </a:r>
            <a:r>
              <a:rPr lang="en-US" sz="2000" dirty="0" err="1" smtClean="0">
                <a:latin typeface="Avenir Book" charset="0"/>
                <a:ea typeface="Avenir Book" charset="0"/>
                <a:cs typeface="Avenir Book" charset="0"/>
              </a:rPr>
              <a:t>Menuliskannya</a:t>
            </a:r>
            <a:r>
              <a:rPr lang="id-ID"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dapat</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membantu</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Anda</a:t>
            </a:r>
            <a:r>
              <a:rPr lang="en-US" sz="2000" dirty="0" smtClean="0">
                <a:latin typeface="Avenir Book" charset="0"/>
                <a:ea typeface="Avenir Book" charset="0"/>
                <a:cs typeface="Avenir Book" charset="0"/>
              </a:rPr>
              <a:t> mem</a:t>
            </a:r>
            <a:r>
              <a:rPr lang="id-ID" sz="2000" dirty="0" smtClean="0">
                <a:latin typeface="Avenir Book" charset="0"/>
                <a:ea typeface="Avenir Book" charset="0"/>
                <a:cs typeface="Avenir Book" charset="0"/>
              </a:rPr>
              <a:t>ahami </a:t>
            </a:r>
            <a:r>
              <a:rPr lang="id-ID" sz="2000" dirty="0">
                <a:latin typeface="Avenir Book" charset="0"/>
                <a:ea typeface="Avenir Book" charset="0"/>
                <a:cs typeface="Avenir Book" charset="0"/>
              </a:rPr>
              <a:t>bagaimana berinvestasi dalam konteks </a:t>
            </a:r>
            <a:r>
              <a:rPr lang="en-US" sz="2000" dirty="0" err="1" smtClean="0">
                <a:latin typeface="Avenir Book" charset="0"/>
                <a:ea typeface="Avenir Book" charset="0"/>
                <a:cs typeface="Avenir Book" charset="0"/>
              </a:rPr>
              <a:t>tujuan</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keuangan</a:t>
            </a:r>
            <a:r>
              <a:rPr lang="en-US" sz="2000" dirty="0" smtClean="0">
                <a:latin typeface="Avenir Book" charset="0"/>
                <a:ea typeface="Avenir Book" charset="0"/>
                <a:cs typeface="Avenir Book" charset="0"/>
              </a:rPr>
              <a:t> </a:t>
            </a:r>
            <a:r>
              <a:rPr lang="id-ID" sz="2000" dirty="0" smtClean="0">
                <a:latin typeface="Avenir Book" charset="0"/>
                <a:ea typeface="Avenir Book" charset="0"/>
                <a:cs typeface="Avenir Book" charset="0"/>
              </a:rPr>
              <a:t>tersebut</a:t>
            </a:r>
            <a:r>
              <a:rPr lang="id-ID" sz="2000" dirty="0">
                <a:latin typeface="Avenir Book" charset="0"/>
                <a:ea typeface="Avenir Book" charset="0"/>
                <a:cs typeface="Avenir Book" charset="0"/>
              </a:rPr>
              <a:t>. #WIW2017 #WFPD17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smtClean="0">
                <a:latin typeface="Avenir Book" charset="0"/>
                <a:ea typeface="Avenir Book" charset="0"/>
                <a:cs typeface="Avenir Book" charset="0"/>
              </a:rPr>
              <a:t>FPSBIndonesia</a:t>
            </a:r>
            <a:endParaRPr lang="id-ID" sz="2000" dirty="0" smtClean="0">
              <a:latin typeface="Avenir Book" charset="0"/>
              <a:ea typeface="Avenir Book" charset="0"/>
              <a:cs typeface="Avenir Book" charset="0"/>
            </a:endParaRPr>
          </a:p>
          <a:p>
            <a:r>
              <a:rPr lang="id-ID" sz="2000"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What are your financial goals? Writing them down can help you understand how to invest in the context of your goals. #WIW2017 #WFPD17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id-ID" sz="2000" dirty="0" smtClean="0">
              <a:latin typeface="Avenir Book" charset="0"/>
              <a:ea typeface="Avenir Book" charset="0"/>
              <a:cs typeface="Avenir Book" charset="0"/>
            </a:endParaRPr>
          </a:p>
          <a:p>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33"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36" name="Text Placeholder 8"/>
          <p:cNvSpPr>
            <a:spLocks noGrp="1"/>
          </p:cNvSpPr>
          <p:nvPr>
            <p:ph type="body" sz="quarter" idx="78"/>
          </p:nvPr>
        </p:nvSpPr>
        <p:spPr>
          <a:xfrm>
            <a:off x="8878637" y="371828"/>
            <a:ext cx="1862343"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0" name="Text Placeholder 9"/>
          <p:cNvSpPr>
            <a:spLocks noGrp="1"/>
          </p:cNvSpPr>
          <p:nvPr>
            <p:ph type="body" sz="quarter" idx="79"/>
          </p:nvPr>
        </p:nvSpPr>
        <p:spPr>
          <a:xfrm>
            <a:off x="6827469" y="2088926"/>
            <a:ext cx="4867184" cy="827029"/>
          </a:xfrm>
        </p:spPr>
        <p:txBody>
          <a:bodyPr/>
          <a:lstStyle/>
          <a:p>
            <a:r>
              <a:rPr lang="id-ID" sz="2000" b="0" dirty="0">
                <a:latin typeface="Avenir Book" charset="0"/>
                <a:ea typeface="Avenir Book" charset="0"/>
                <a:cs typeface="Avenir Book" charset="0"/>
              </a:rPr>
              <a:t>Seberapa baik anak </a:t>
            </a:r>
            <a:r>
              <a:rPr lang="en-US" sz="2000" b="0" dirty="0" err="1">
                <a:latin typeface="Avenir Book" charset="0"/>
                <a:ea typeface="Avenir Book" charset="0"/>
                <a:cs typeface="Avenir Book" charset="0"/>
              </a:rPr>
              <a:t>A</a:t>
            </a:r>
            <a:r>
              <a:rPr lang="en-US" sz="2000" b="0" dirty="0" err="1" smtClean="0">
                <a:latin typeface="Avenir Book" charset="0"/>
                <a:ea typeface="Avenir Book" charset="0"/>
                <a:cs typeface="Avenir Book" charset="0"/>
              </a:rPr>
              <a:t>nda</a:t>
            </a:r>
            <a:r>
              <a:rPr lang="en-US" sz="2000" b="0" dirty="0" smtClean="0">
                <a:latin typeface="Avenir Book" charset="0"/>
                <a:ea typeface="Avenir Book" charset="0"/>
                <a:cs typeface="Avenir Book" charset="0"/>
              </a:rPr>
              <a:t> </a:t>
            </a:r>
            <a:r>
              <a:rPr lang="id-ID" sz="2000" b="0" dirty="0" smtClean="0">
                <a:latin typeface="Avenir Book" charset="0"/>
                <a:ea typeface="Avenir Book" charset="0"/>
                <a:cs typeface="Avenir Book" charset="0"/>
              </a:rPr>
              <a:t>mengerti </a:t>
            </a:r>
            <a:r>
              <a:rPr lang="id-ID" sz="2000" b="0" dirty="0">
                <a:latin typeface="Avenir Book" charset="0"/>
                <a:ea typeface="Avenir Book" charset="0"/>
                <a:cs typeface="Avenir Book" charset="0"/>
              </a:rPr>
              <a:t>masalah keuangan? </a:t>
            </a:r>
            <a:r>
              <a:rPr lang="en-US" sz="2000" b="0" dirty="0" smtClean="0">
                <a:latin typeface="Avenir Book" charset="0"/>
                <a:ea typeface="Avenir Book" charset="0"/>
                <a:cs typeface="Avenir Book" charset="0"/>
              </a:rPr>
              <a:t>OECD </a:t>
            </a:r>
            <a:r>
              <a:rPr lang="en-US" sz="2000" b="0" dirty="0" err="1" smtClean="0">
                <a:latin typeface="Avenir Book" charset="0"/>
                <a:ea typeface="Avenir Book" charset="0"/>
                <a:cs typeface="Avenir Book" charset="0"/>
              </a:rPr>
              <a:t>menemukan</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bahwa</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kebanyakan</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anak</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tidak</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bisa</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membuat</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keputusan</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finansial</a:t>
            </a:r>
            <a:r>
              <a:rPr lang="en-US" sz="2000" b="0" dirty="0" smtClean="0">
                <a:latin typeface="Avenir Book" charset="0"/>
                <a:ea typeface="Avenir Book" charset="0"/>
                <a:cs typeface="Avenir Book" charset="0"/>
              </a:rPr>
              <a:t> </a:t>
            </a:r>
            <a:r>
              <a:rPr lang="en-US" sz="2000" b="0" dirty="0" err="1" smtClean="0">
                <a:latin typeface="Avenir Book" charset="0"/>
                <a:ea typeface="Avenir Book" charset="0"/>
                <a:cs typeface="Avenir Book" charset="0"/>
              </a:rPr>
              <a:t>yg</a:t>
            </a:r>
            <a:r>
              <a:rPr lang="en-US" sz="2000" b="0" dirty="0" smtClean="0">
                <a:latin typeface="Avenir Book" charset="0"/>
                <a:ea typeface="Avenir Book" charset="0"/>
                <a:cs typeface="Avenir Book" charset="0"/>
              </a:rPr>
              <a:t> simple. </a:t>
            </a:r>
            <a:r>
              <a:rPr lang="id-ID" sz="2000" b="0" dirty="0" smtClean="0">
                <a:latin typeface="Avenir Book" charset="0"/>
                <a:ea typeface="Avenir Book" charset="0"/>
                <a:cs typeface="Avenir Book" charset="0"/>
              </a:rPr>
              <a:t>Baca </a:t>
            </a:r>
            <a:r>
              <a:rPr lang="id-ID" sz="2000" b="0" dirty="0">
                <a:latin typeface="Avenir Book" charset="0"/>
                <a:ea typeface="Avenir Book" charset="0"/>
                <a:cs typeface="Avenir Book" charset="0"/>
              </a:rPr>
              <a:t>selanjutnya di sini: </a:t>
            </a:r>
            <a:r>
              <a:rPr lang="id-ID" sz="2000" b="0" dirty="0">
                <a:latin typeface="Avenir Book" charset="0"/>
                <a:ea typeface="Avenir Book" charset="0"/>
                <a:cs typeface="Avenir Book" charset="0"/>
                <a:hlinkClick r:id="rId2"/>
              </a:rPr>
              <a:t>http://</a:t>
            </a:r>
            <a:r>
              <a:rPr lang="id-ID" sz="2000" b="0" dirty="0" smtClean="0">
                <a:latin typeface="Avenir Book" charset="0"/>
                <a:ea typeface="Avenir Book" charset="0"/>
                <a:cs typeface="Avenir Book" charset="0"/>
                <a:hlinkClick r:id="rId2"/>
              </a:rPr>
              <a:t>bit.ly/2fyBogn</a:t>
            </a:r>
            <a:r>
              <a:rPr lang="id-ID" sz="2000" b="0" dirty="0">
                <a:latin typeface="Avenir Book" charset="0"/>
                <a:ea typeface="Avenir Book" charset="0"/>
                <a:cs typeface="Avenir Book" charset="0"/>
              </a:rPr>
              <a:t> </a:t>
            </a:r>
            <a:r>
              <a:rPr lang="id-ID" sz="2000" b="0" dirty="0" smtClean="0">
                <a:latin typeface="Avenir Book" charset="0"/>
                <a:ea typeface="Avenir Book" charset="0"/>
                <a:cs typeface="Avenir Book" charset="0"/>
              </a:rPr>
              <a:t>#WIW2017 </a:t>
            </a:r>
            <a:r>
              <a:rPr lang="id-ID" sz="2000" b="0" dirty="0">
                <a:latin typeface="Avenir Book" charset="0"/>
                <a:ea typeface="Avenir Book" charset="0"/>
                <a:cs typeface="Avenir Book" charset="0"/>
              </a:rPr>
              <a:t>#hiduplebihbaik #</a:t>
            </a:r>
            <a:r>
              <a:rPr lang="id-ID" sz="2000" b="0" dirty="0" smtClean="0">
                <a:latin typeface="Avenir Book" charset="0"/>
                <a:ea typeface="Avenir Book" charset="0"/>
                <a:cs typeface="Avenir Book" charset="0"/>
              </a:rPr>
              <a:t>FPSBIndonesia</a:t>
            </a: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How well do your children understand money matters? OECD found most students unable to make even simple financial decisions: </a:t>
            </a:r>
            <a:r>
              <a:rPr lang="en-US" sz="2000" b="0" u="sng" dirty="0">
                <a:latin typeface="Avenir Book" charset="0"/>
                <a:ea typeface="Avenir Book" charset="0"/>
                <a:cs typeface="Avenir Book" charset="0"/>
                <a:hlinkClick r:id="rId2"/>
              </a:rPr>
              <a:t>http://bit.ly/2fyBogn</a:t>
            </a:r>
            <a:r>
              <a:rPr lang="en-US" sz="2000" b="0" dirty="0">
                <a:latin typeface="Avenir Book" charset="0"/>
                <a:ea typeface="Avenir Book" charset="0"/>
                <a:cs typeface="Avenir Book" charset="0"/>
              </a:rPr>
              <a:t> #WIW2017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12" name="Text Placeholder 11"/>
          <p:cNvSpPr>
            <a:spLocks noGrp="1"/>
          </p:cNvSpPr>
          <p:nvPr>
            <p:ph type="body" sz="quarter" idx="81"/>
          </p:nvPr>
        </p:nvSpPr>
        <p:spPr>
          <a:xfrm>
            <a:off x="1263793" y="1855855"/>
            <a:ext cx="3035300" cy="263372"/>
          </a:xfrm>
        </p:spPr>
        <p:txBody>
          <a:bodyPr/>
          <a:lstStyle/>
          <a:p>
            <a:r>
              <a:rPr lang="en-US" sz="1600" dirty="0" smtClean="0">
                <a:latin typeface="Avenir Book" charset="0"/>
                <a:ea typeface="Avenir Book" charset="0"/>
                <a:cs typeface="Avenir Book" charset="0"/>
              </a:rPr>
              <a:t>1</a:t>
            </a:r>
            <a:endParaRPr lang="en-US" sz="1600" dirty="0">
              <a:latin typeface="Avenir Book" charset="0"/>
              <a:ea typeface="Avenir Book" charset="0"/>
              <a:cs typeface="Avenir Book" charset="0"/>
            </a:endParaRPr>
          </a:p>
        </p:txBody>
      </p:sp>
      <p:sp>
        <p:nvSpPr>
          <p:cNvPr id="13" name="Text Placeholder 12"/>
          <p:cNvSpPr>
            <a:spLocks noGrp="1"/>
          </p:cNvSpPr>
          <p:nvPr>
            <p:ph type="body" sz="quarter" idx="85"/>
          </p:nvPr>
        </p:nvSpPr>
        <p:spPr>
          <a:xfrm>
            <a:off x="6904745" y="1632374"/>
            <a:ext cx="3035300" cy="263372"/>
          </a:xfrm>
        </p:spPr>
        <p:txBody>
          <a:bodyPr/>
          <a:lstStyle/>
          <a:p>
            <a:r>
              <a:rPr lang="en-US" sz="1600" b="1" dirty="0" smtClean="0">
                <a:latin typeface="Avenir Book" charset="0"/>
                <a:ea typeface="Avenir Book" charset="0"/>
                <a:cs typeface="Avenir Book" charset="0"/>
              </a:rPr>
              <a:t>2</a:t>
            </a:r>
            <a:endParaRPr lang="en-US" sz="1600" b="1" dirty="0">
              <a:latin typeface="Avenir Book" charset="0"/>
              <a:ea typeface="Avenir Book" charset="0"/>
              <a:cs typeface="Avenir Book" charset="0"/>
            </a:endParaRPr>
          </a:p>
        </p:txBody>
      </p:sp>
      <p:sp>
        <p:nvSpPr>
          <p:cNvPr id="4" name="Text Placeholder 3"/>
          <p:cNvSpPr>
            <a:spLocks noGrp="1"/>
          </p:cNvSpPr>
          <p:nvPr>
            <p:ph type="body" sz="quarter" idx="14"/>
          </p:nvPr>
        </p:nvSpPr>
        <p:spPr/>
        <p:txBody>
          <a:bodyPr/>
          <a:lstStyle/>
          <a:p>
            <a:r>
              <a:rPr lang="en-US" dirty="0" smtClean="0"/>
              <a:t>October 3</a:t>
            </a:r>
            <a:r>
              <a:rPr lang="en-US" baseline="30000" dirty="0" smtClean="0"/>
              <a:t>rd</a:t>
            </a:r>
            <a:r>
              <a:rPr lang="en-US" dirty="0" smtClean="0"/>
              <a:t> 2017</a:t>
            </a:r>
            <a:endParaRPr lang="en-US" dirty="0"/>
          </a:p>
        </p:txBody>
      </p:sp>
      <p:sp>
        <p:nvSpPr>
          <p:cNvPr id="5" name="Text Placeholder 4"/>
          <p:cNvSpPr>
            <a:spLocks noGrp="1"/>
          </p:cNvSpPr>
          <p:nvPr>
            <p:ph type="body" sz="quarter" idx="15"/>
          </p:nvPr>
        </p:nvSpPr>
        <p:spPr/>
        <p:txBody>
          <a:bodyPr/>
          <a:lstStyle/>
          <a:p>
            <a:r>
              <a:rPr lang="en-US" sz="1600" dirty="0"/>
              <a:t>2</a:t>
            </a:r>
            <a:r>
              <a:rPr lang="en-US" sz="1600" dirty="0" smtClean="0"/>
              <a:t> </a:t>
            </a:r>
            <a:r>
              <a:rPr lang="mr-IN" sz="1600" dirty="0" smtClean="0"/>
              <a:t>–</a:t>
            </a:r>
            <a:r>
              <a:rPr lang="en-US" sz="1600" dirty="0" smtClean="0"/>
              <a:t> Tuesday</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38" name="TextBox 37"/>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96855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36" name="Text Placeholder 8"/>
          <p:cNvSpPr>
            <a:spLocks noGrp="1"/>
          </p:cNvSpPr>
          <p:nvPr>
            <p:ph type="body" sz="quarter" idx="78"/>
          </p:nvPr>
        </p:nvSpPr>
        <p:spPr>
          <a:xfrm>
            <a:off x="8878637" y="371828"/>
            <a:ext cx="1862343"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3" name="Text Placeholder 2"/>
          <p:cNvSpPr>
            <a:spLocks noGrp="1" noChangeArrowheads="1"/>
          </p:cNvSpPr>
          <p:nvPr>
            <p:ph type="body" sz="quarter" idx="80"/>
          </p:nvPr>
        </p:nvSpPr>
        <p:spPr bwMode="auto">
          <a:xfrm>
            <a:off x="1354283" y="2721443"/>
            <a:ext cx="5035424" cy="3513782"/>
          </a:xfrm>
          <a:prstGeom prst="rect">
            <a:avLst/>
          </a:prstGeom>
          <a:noFill/>
          <a:ln>
            <a:noFill/>
          </a:ln>
          <a:effectLst/>
        </p:spPr>
        <p:txBody>
          <a:bodyPr vert="horz" wrap="square" lIns="0" tIns="0" rIns="0" bIns="0" numCol="1" rtlCol="0"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Tomorrow is The Big Day!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Mengapa</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hiduplebihbaik</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dengan</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perencanaan</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keuangan</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hlinkClick r:id="rId2"/>
              </a:rPr>
              <a:t>http://</a:t>
            </a:r>
            <a:r>
              <a:rPr kumimoji="0" lang="en-US" altLang="en-US" sz="2000" b="0" i="0" u="none" strike="noStrike" cap="none" normalizeH="0" baseline="0" dirty="0" smtClean="0">
                <a:ln>
                  <a:noFill/>
                </a:ln>
                <a:solidFill>
                  <a:schemeClr val="tx1"/>
                </a:solidFill>
                <a:effectLst/>
                <a:latin typeface="Avenir Book" charset="0"/>
                <a:ea typeface="Avenir Book" charset="0"/>
                <a:cs typeface="Avenir Book" charset="0"/>
                <a:hlinkClick r:id="rId2"/>
              </a:rPr>
              <a:t>bit.ly/2xh6C38</a:t>
            </a:r>
            <a:r>
              <a:rPr kumimoji="0" lang="en-US" altLang="en-US" sz="2000" b="0" i="0" u="none" strike="noStrike" cap="none" normalizeH="0" dirty="0" smtClean="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smtClean="0">
                <a:ln>
                  <a:noFill/>
                </a:ln>
                <a:solidFill>
                  <a:schemeClr val="tx1"/>
                </a:solidFill>
                <a:effectLst/>
                <a:latin typeface="Avenir Book" charset="0"/>
                <a:ea typeface="Avenir Book" charset="0"/>
                <a:cs typeface="Avenir Book" charset="0"/>
              </a:rPr>
              <a:t>#</a:t>
            </a:r>
            <a:r>
              <a:rPr kumimoji="0" lang="en-US" altLang="en-US" sz="2000" b="0" i="0" u="none" strike="noStrike" cap="none" normalizeH="0" baseline="0" dirty="0" err="1" smtClean="0">
                <a:ln>
                  <a:noFill/>
                </a:ln>
                <a:solidFill>
                  <a:schemeClr val="tx1"/>
                </a:solidFill>
                <a:effectLst/>
                <a:latin typeface="Avenir Book" charset="0"/>
                <a:ea typeface="Avenir Book" charset="0"/>
                <a:cs typeface="Avenir Book" charset="0"/>
              </a:rPr>
              <a:t>lifeisbetter</a:t>
            </a:r>
            <a:r>
              <a:rPr kumimoji="0" lang="en-US" altLang="en-US" sz="2000" b="0" i="0" u="none" strike="noStrike" cap="none" normalizeH="0" baseline="0" dirty="0" smtClean="0">
                <a:ln>
                  <a:noFill/>
                </a:ln>
                <a:solidFill>
                  <a:schemeClr val="tx1"/>
                </a:solidFill>
                <a:effectLst/>
                <a:latin typeface="Avenir Book" charset="0"/>
                <a:ea typeface="Avenir Book" charset="0"/>
                <a:cs typeface="Avenir Book" charset="0"/>
              </a:rPr>
              <a:t> </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#WFPD17 #</a:t>
            </a:r>
            <a:r>
              <a:rPr kumimoji="0" lang="en-US" altLang="en-US" sz="2000" b="0" i="0" u="none" strike="noStrike" cap="none" normalizeH="0" baseline="0" dirty="0" err="1">
                <a:ln>
                  <a:noFill/>
                </a:ln>
                <a:solidFill>
                  <a:schemeClr val="tx1"/>
                </a:solidFill>
                <a:effectLst/>
                <a:latin typeface="Avenir Book" charset="0"/>
                <a:ea typeface="Avenir Book" charset="0"/>
                <a:cs typeface="Avenir Book" charset="0"/>
              </a:rPr>
              <a:t>FPSBIndonesia</a:t>
            </a:r>
            <a:r>
              <a:rPr kumimoji="0" lang="en-US" altLang="en-US" sz="2000" b="0" i="0" u="none" strike="noStrike" cap="none" normalizeH="0" baseline="0" dirty="0">
                <a:ln>
                  <a:noFill/>
                </a:ln>
                <a:solidFill>
                  <a:schemeClr val="tx1"/>
                </a:solidFill>
                <a:effectLst/>
                <a:latin typeface="Avenir Book" charset="0"/>
                <a:ea typeface="Avenir Book" charset="0"/>
                <a:cs typeface="Avenir Book" charset="0"/>
              </a:rPr>
              <a:t> </a:t>
            </a:r>
            <a:endParaRPr kumimoji="0" lang="en-US" altLang="en-US" sz="2000" b="0" i="0" u="none" strike="noStrike" cap="none" normalizeH="0" baseline="0" dirty="0" smtClean="0">
              <a:ln>
                <a:noFill/>
              </a:ln>
              <a:solidFill>
                <a:schemeClr val="tx1"/>
              </a:solidFill>
              <a:effectLst/>
              <a:latin typeface="Avenir Book" charset="0"/>
              <a:ea typeface="Avenir Book" charset="0"/>
              <a:cs typeface="Avenir Book" charset="0"/>
            </a:endParaRPr>
          </a:p>
          <a:p>
            <a:pPr eaLnBrk="0" fontAlgn="base" hangingPunct="0">
              <a:lnSpc>
                <a:spcPct val="100000"/>
              </a:lnSpc>
              <a:spcBef>
                <a:spcPct val="0"/>
              </a:spcBef>
              <a:spcAft>
                <a:spcPct val="0"/>
              </a:spcAft>
            </a:pPr>
            <a:endParaRPr lang="en-US" altLang="en-US" sz="2000" b="0" dirty="0" smtClean="0">
              <a:latin typeface="Avenir Book" charset="0"/>
              <a:ea typeface="Avenir Book" charset="0"/>
              <a:cs typeface="Avenir Book" charset="0"/>
            </a:endParaRPr>
          </a:p>
          <a:p>
            <a:pPr eaLnBrk="0" fontAlgn="base" hangingPunct="0">
              <a:lnSpc>
                <a:spcPct val="100000"/>
              </a:lnSpc>
              <a:spcBef>
                <a:spcPct val="0"/>
              </a:spcBef>
              <a:spcAft>
                <a:spcPct val="0"/>
              </a:spcAft>
            </a:pPr>
            <a:r>
              <a:rPr lang="en-US" altLang="en-US" sz="2000" b="0" dirty="0" smtClean="0">
                <a:latin typeface="Avenir Book" charset="0"/>
                <a:ea typeface="Avenir Book" charset="0"/>
                <a:cs typeface="Avenir Book" charset="0"/>
              </a:rPr>
              <a:t>ATAU</a:t>
            </a:r>
            <a:endParaRPr lang="en-US" altLang="en-US" sz="2000" b="0" dirty="0" smtClean="0">
              <a:latin typeface="Avenir Book" charset="0"/>
              <a:ea typeface="Avenir Book" charset="0"/>
              <a:cs typeface="Avenir Book" charset="0"/>
            </a:endParaRPr>
          </a:p>
          <a:p>
            <a:r>
              <a:rPr lang="en-US" sz="2000" b="0" dirty="0">
                <a:latin typeface="Avenir Book" charset="0"/>
                <a:ea typeface="Avenir Book" charset="0"/>
                <a:cs typeface="Avenir Book" charset="0"/>
              </a:rPr>
              <a:t>The first World Financial Planning Day starts tomorrow! Why is #</a:t>
            </a:r>
            <a:r>
              <a:rPr lang="en-US" sz="2000" b="0" dirty="0" err="1">
                <a:latin typeface="Avenir Book" charset="0"/>
                <a:ea typeface="Avenir Book" charset="0"/>
                <a:cs typeface="Avenir Book" charset="0"/>
              </a:rPr>
              <a:t>lifesbetter</a:t>
            </a:r>
            <a:r>
              <a:rPr lang="en-US" sz="2000" b="0" dirty="0">
                <a:latin typeface="Avenir Book" charset="0"/>
                <a:ea typeface="Avenir Book" charset="0"/>
                <a:cs typeface="Avenir Book" charset="0"/>
              </a:rPr>
              <a:t> with a financial plan? </a:t>
            </a:r>
            <a:r>
              <a:rPr lang="en-US" sz="2000" b="0" u="sng" dirty="0">
                <a:latin typeface="Avenir Book" charset="0"/>
                <a:ea typeface="Avenir Book" charset="0"/>
                <a:cs typeface="Avenir Book" charset="0"/>
                <a:hlinkClick r:id="rId2"/>
              </a:rPr>
              <a:t>http://bit.ly/2xh6C38</a:t>
            </a:r>
            <a:r>
              <a:rPr lang="en-US" sz="2000" b="0" dirty="0">
                <a:latin typeface="Avenir Book" charset="0"/>
                <a:ea typeface="Avenir Book" charset="0"/>
                <a:cs typeface="Avenir Book" charset="0"/>
              </a:rPr>
              <a:t> #WFPD17 #</a:t>
            </a:r>
            <a:r>
              <a:rPr lang="en-US" sz="2000" b="0" dirty="0" err="1" smtClean="0">
                <a:latin typeface="Avenir Book" charset="0"/>
                <a:ea typeface="Avenir Book" charset="0"/>
                <a:cs typeface="Avenir Book" charset="0"/>
              </a:rPr>
              <a:t>FPSBIndonesia</a:t>
            </a:r>
            <a:endParaRPr lang="en-US" sz="2000" b="0" dirty="0" smtClean="0">
              <a:latin typeface="Avenir Book" charset="0"/>
              <a:ea typeface="Avenir Book" charset="0"/>
              <a:cs typeface="Avenir Book" charset="0"/>
            </a:endParaRPr>
          </a:p>
          <a:p>
            <a:pPr eaLnBrk="0" fontAlgn="base" hangingPunct="0">
              <a:lnSpc>
                <a:spcPct val="100000"/>
              </a:lnSpc>
              <a:spcBef>
                <a:spcPct val="0"/>
              </a:spcBef>
              <a:spcAft>
                <a:spcPct val="0"/>
              </a:spcAft>
            </a:pPr>
            <a:endParaRPr kumimoji="0" lang="en-US" altLang="en-US" sz="2000" b="0" i="0" u="none" strike="noStrike" cap="none" normalizeH="0" baseline="0" dirty="0">
              <a:ln>
                <a:noFill/>
              </a:ln>
              <a:solidFill>
                <a:schemeClr val="tx1"/>
              </a:solidFill>
              <a:effectLst/>
              <a:latin typeface="Avenir Book" charset="0"/>
              <a:ea typeface="Avenir Book" charset="0"/>
              <a:cs typeface="Avenir Book" charset="0"/>
            </a:endParaRPr>
          </a:p>
        </p:txBody>
      </p:sp>
      <p:sp>
        <p:nvSpPr>
          <p:cNvPr id="14" name="Text Placeholder 13"/>
          <p:cNvSpPr>
            <a:spLocks noGrp="1"/>
          </p:cNvSpPr>
          <p:nvPr>
            <p:ph type="body" sz="quarter" idx="86"/>
          </p:nvPr>
        </p:nvSpPr>
        <p:spPr>
          <a:xfrm>
            <a:off x="1399082" y="2177823"/>
            <a:ext cx="3035300" cy="263372"/>
          </a:xfrm>
        </p:spPr>
        <p:txBody>
          <a:bodyPr/>
          <a:lstStyle/>
          <a:p>
            <a:r>
              <a:rPr lang="en-US" sz="1600" b="1" dirty="0" smtClean="0">
                <a:latin typeface="Avenir Book" charset="0"/>
                <a:ea typeface="Avenir Book" charset="0"/>
                <a:cs typeface="Avenir Book" charset="0"/>
              </a:rPr>
              <a:t>3</a:t>
            </a:r>
            <a:endParaRPr lang="en-US" sz="1600" b="1" dirty="0">
              <a:latin typeface="Avenir Book" charset="0"/>
              <a:ea typeface="Avenir Book" charset="0"/>
              <a:cs typeface="Avenir Book" charset="0"/>
            </a:endParaRPr>
          </a:p>
        </p:txBody>
      </p:sp>
      <p:sp>
        <p:nvSpPr>
          <p:cNvPr id="18" name="Text Placeholder 17"/>
          <p:cNvSpPr>
            <a:spLocks noGrp="1"/>
          </p:cNvSpPr>
          <p:nvPr>
            <p:ph type="body" sz="quarter" idx="87"/>
          </p:nvPr>
        </p:nvSpPr>
        <p:spPr>
          <a:xfrm>
            <a:off x="6603029" y="2652198"/>
            <a:ext cx="5131421" cy="827029"/>
          </a:xfrm>
        </p:spPr>
        <p:txBody>
          <a:bodyPr/>
          <a:lstStyle/>
          <a:p>
            <a:r>
              <a:rPr lang="en-US" sz="2000" dirty="0" smtClean="0">
                <a:latin typeface="Avenir Book" charset="0"/>
                <a:ea typeface="Avenir Book" charset="0"/>
                <a:cs typeface="Avenir Book" charset="0"/>
              </a:rPr>
              <a:t>Di </a:t>
            </a:r>
            <a:r>
              <a:rPr lang="en-US" sz="2000" dirty="0" err="1" smtClean="0">
                <a:latin typeface="Avenir Book" charset="0"/>
                <a:ea typeface="Avenir Book" charset="0"/>
                <a:cs typeface="Avenir Book" charset="0"/>
              </a:rPr>
              <a:t>hari</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perencanaan</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keuangan</a:t>
            </a:r>
            <a:r>
              <a:rPr lang="en-US" sz="2000" dirty="0" smtClean="0">
                <a:latin typeface="Avenir Book" charset="0"/>
                <a:ea typeface="Avenir Book" charset="0"/>
                <a:cs typeface="Avenir Book" charset="0"/>
              </a:rPr>
              <a:t> </a:t>
            </a:r>
            <a:r>
              <a:rPr lang="en-US" sz="2000" dirty="0" err="1" smtClean="0">
                <a:latin typeface="Avenir Book" charset="0"/>
                <a:ea typeface="Avenir Book" charset="0"/>
                <a:cs typeface="Avenir Book" charset="0"/>
              </a:rPr>
              <a:t>dunia</a:t>
            </a:r>
            <a:r>
              <a:rPr lang="en-US" sz="2000" dirty="0" smtClean="0">
                <a:latin typeface="Avenir Book" charset="0"/>
                <a:ea typeface="Avenir Book" charset="0"/>
                <a:cs typeface="Avenir Book" charset="0"/>
              </a:rPr>
              <a:t>, b</a:t>
            </a:r>
            <a:r>
              <a:rPr lang="id-ID" sz="2000" dirty="0" smtClean="0">
                <a:latin typeface="Avenir Book" charset="0"/>
                <a:ea typeface="Avenir Book" charset="0"/>
                <a:cs typeface="Avenir Book" charset="0"/>
              </a:rPr>
              <a:t>eritahu </a:t>
            </a:r>
            <a:r>
              <a:rPr lang="id-ID" sz="2000" dirty="0">
                <a:latin typeface="Avenir Book" charset="0"/>
                <a:ea typeface="Avenir Book" charset="0"/>
                <a:cs typeface="Avenir Book" charset="0"/>
              </a:rPr>
              <a:t>kami bagaimana Anda merencanakan untuk mencapai tujuan keuangan Anda dengan hashtag #WFPD17 #hiduplebihbaik #FPSBIndonesia</a:t>
            </a:r>
            <a:endParaRPr lang="en-US" sz="2000" dirty="0">
              <a:latin typeface="Avenir Book" charset="0"/>
              <a:ea typeface="Avenir Book" charset="0"/>
              <a:cs typeface="Avenir Book" charset="0"/>
            </a:endParaRPr>
          </a:p>
          <a:p>
            <a:r>
              <a:rPr lang="en-US" sz="2000"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On World Financial Planning Day, tell us how you plan to reach your financial goals, by using the hashtag #WFPD17 #</a:t>
            </a:r>
            <a:r>
              <a:rPr lang="en-US" sz="2000" dirty="0" err="1" smtClean="0">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p:txBody>
      </p:sp>
      <p:sp>
        <p:nvSpPr>
          <p:cNvPr id="21" name="Text Placeholder 20"/>
          <p:cNvSpPr>
            <a:spLocks noGrp="1"/>
          </p:cNvSpPr>
          <p:nvPr>
            <p:ph type="body" sz="quarter" idx="88"/>
          </p:nvPr>
        </p:nvSpPr>
        <p:spPr>
          <a:xfrm>
            <a:off x="6679424" y="2260034"/>
            <a:ext cx="3035300" cy="263372"/>
          </a:xfrm>
        </p:spPr>
        <p:txBody>
          <a:bodyPr/>
          <a:lstStyle/>
          <a:p>
            <a:r>
              <a:rPr lang="en-US" sz="1600" dirty="0" smtClean="0">
                <a:latin typeface="Avenir Book" charset="0"/>
                <a:ea typeface="Avenir Book" charset="0"/>
                <a:cs typeface="Avenir Book" charset="0"/>
              </a:rPr>
              <a:t>4</a:t>
            </a:r>
            <a:endParaRPr lang="en-US" sz="1600" dirty="0">
              <a:latin typeface="Avenir Book" charset="0"/>
              <a:ea typeface="Avenir Book" charset="0"/>
              <a:cs typeface="Avenir Book" charset="0"/>
            </a:endParaRPr>
          </a:p>
        </p:txBody>
      </p:sp>
      <p:sp>
        <p:nvSpPr>
          <p:cNvPr id="4" name="Text Placeholder 3"/>
          <p:cNvSpPr>
            <a:spLocks noGrp="1"/>
          </p:cNvSpPr>
          <p:nvPr>
            <p:ph type="body" sz="quarter" idx="14"/>
          </p:nvPr>
        </p:nvSpPr>
        <p:spPr/>
        <p:txBody>
          <a:bodyPr/>
          <a:lstStyle/>
          <a:p>
            <a:r>
              <a:rPr lang="en-US" dirty="0" smtClean="0"/>
              <a:t>October 3</a:t>
            </a:r>
            <a:r>
              <a:rPr lang="en-US" baseline="30000" dirty="0" smtClean="0"/>
              <a:t>rd</a:t>
            </a:r>
            <a:r>
              <a:rPr lang="en-US" dirty="0" smtClean="0"/>
              <a:t> 2017</a:t>
            </a:r>
            <a:endParaRPr lang="en-US" dirty="0"/>
          </a:p>
        </p:txBody>
      </p:sp>
      <p:sp>
        <p:nvSpPr>
          <p:cNvPr id="5" name="Text Placeholder 4"/>
          <p:cNvSpPr>
            <a:spLocks noGrp="1"/>
          </p:cNvSpPr>
          <p:nvPr>
            <p:ph type="body" sz="quarter" idx="15"/>
          </p:nvPr>
        </p:nvSpPr>
        <p:spPr/>
        <p:txBody>
          <a:bodyPr/>
          <a:lstStyle/>
          <a:p>
            <a:r>
              <a:rPr lang="en-US" sz="1600" dirty="0"/>
              <a:t>2</a:t>
            </a:r>
            <a:r>
              <a:rPr lang="en-US" sz="1600" dirty="0" smtClean="0"/>
              <a:t> </a:t>
            </a:r>
            <a:r>
              <a:rPr lang="mr-IN" sz="1600" dirty="0" smtClean="0"/>
              <a:t>–</a:t>
            </a:r>
            <a:r>
              <a:rPr lang="en-US" sz="1600" dirty="0" smtClean="0"/>
              <a:t> Tuesday</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38" name="TextBox 37"/>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399529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en-US" sz="2000" dirty="0" err="1">
                <a:latin typeface="Avenir Book" charset="0"/>
                <a:ea typeface="Avenir Book" charset="0"/>
                <a:cs typeface="Avenir Book" charset="0"/>
              </a:rPr>
              <a:t>Tahukah</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Anda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bahwa</a:t>
            </a:r>
            <a:r>
              <a:rPr lang="en-US" sz="2000" dirty="0">
                <a:latin typeface="Avenir Book" charset="0"/>
                <a:ea typeface="Avenir Book" charset="0"/>
                <a:cs typeface="Avenir Book" charset="0"/>
              </a:rPr>
              <a:t> orang-orang yang </a:t>
            </a:r>
            <a:r>
              <a:rPr lang="en-US" sz="2000" dirty="0" err="1">
                <a:latin typeface="Avenir Book" charset="0"/>
                <a:ea typeface="Avenir Book" charset="0"/>
                <a:cs typeface="Avenir Book" charset="0"/>
              </a:rPr>
              <a:t>bekerja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dengan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laporan</a:t>
            </a:r>
            <a:r>
              <a:rPr lang="en-US" sz="2000" dirty="0">
                <a:latin typeface="Avenir Book" charset="0"/>
                <a:ea typeface="Avenir Book" charset="0"/>
                <a:cs typeface="Avenir Book" charset="0"/>
              </a:rPr>
              <a:t> </a:t>
            </a:r>
            <a:r>
              <a:rPr lang="en-US" sz="2000" dirty="0" err="1" smtClean="0">
                <a:latin typeface="Avenir Book" charset="0"/>
                <a:ea typeface="Avenir Book" charset="0"/>
                <a:cs typeface="Avenir Book" charset="0"/>
              </a:rPr>
              <a:t>perencanaan</a:t>
            </a:r>
            <a:r>
              <a:rPr lang="en-US" sz="2000" dirty="0" smtClean="0">
                <a:latin typeface="Avenir Book" charset="0"/>
                <a:ea typeface="Avenir Book" charset="0"/>
                <a:cs typeface="Avenir Book" charset="0"/>
              </a:rPr>
              <a:t> </a:t>
            </a:r>
            <a:r>
              <a:rPr lang="en-US" sz="2000" dirty="0" err="1">
                <a:latin typeface="Avenir Book" charset="0"/>
                <a:ea typeface="Avenir Book" charset="0"/>
                <a:cs typeface="Avenir Book" charset="0"/>
              </a:rPr>
              <a:t>keuangan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merasa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lebih</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siap</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untuk</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mencapai</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tujuan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keuangan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mereka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Pelajari</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lebih</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lanjut</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tentang</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nilai</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perencanaan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keuangan</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dalam</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infografis</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ini</a:t>
            </a:r>
            <a:r>
              <a:rPr lang="en-US" sz="2000" dirty="0">
                <a:latin typeface="Avenir Book" charset="0"/>
                <a:ea typeface="Avenir Book" charset="0"/>
                <a:cs typeface="Avenir Book" charset="0"/>
              </a:rPr>
              <a:t>: </a:t>
            </a:r>
            <a:r>
              <a:rPr lang="en-US" sz="2000" u="sng" dirty="0">
                <a:latin typeface="Avenir Book" charset="0"/>
                <a:ea typeface="Avenir Book" charset="0"/>
                <a:cs typeface="Avenir Book" charset="0"/>
                <a:hlinkClick r:id="rId2"/>
              </a:rPr>
              <a:t>http://bit.ly/2xlGciv</a:t>
            </a:r>
            <a:r>
              <a:rPr lang="en-US" sz="2000" dirty="0">
                <a:latin typeface="Avenir Book" charset="0"/>
                <a:ea typeface="Avenir Book" charset="0"/>
                <a:cs typeface="Avenir Book" charset="0"/>
              </a:rPr>
              <a:t> </a:t>
            </a:r>
            <a:r>
              <a:rPr lang="en-US" sz="2000" dirty="0" smtClean="0">
                <a:latin typeface="Avenir Book" charset="0"/>
                <a:ea typeface="Avenir Book" charset="0"/>
                <a:cs typeface="Avenir Book" charset="0"/>
              </a:rPr>
              <a:t>#</a:t>
            </a:r>
            <a:r>
              <a:rPr lang="en-US" sz="2000" dirty="0" err="1">
                <a:latin typeface="Avenir Book" charset="0"/>
                <a:ea typeface="Avenir Book" charset="0"/>
                <a:cs typeface="Avenir Book" charset="0"/>
              </a:rPr>
              <a:t>lifesbetter</a:t>
            </a:r>
            <a:r>
              <a:rPr lang="en-US" sz="2000" dirty="0">
                <a:latin typeface="Avenir Book" charset="0"/>
                <a:ea typeface="Avenir Book" charset="0"/>
                <a:cs typeface="Avenir Book" charset="0"/>
              </a:rPr>
              <a:t> #WIW2017 #</a:t>
            </a:r>
            <a:r>
              <a:rPr lang="en-US" sz="2000" dirty="0" err="1">
                <a:latin typeface="Avenir Book" charset="0"/>
                <a:ea typeface="Avenir Book" charset="0"/>
                <a:cs typeface="Avenir Book" charset="0"/>
              </a:rPr>
              <a:t>hiduplebihbaik</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FPSBIndonesia</a:t>
            </a:r>
            <a:r>
              <a:rPr lang="en-US" sz="2000" dirty="0">
                <a:latin typeface="Avenir Book" charset="0"/>
                <a:ea typeface="Avenir Book" charset="0"/>
                <a:cs typeface="Avenir Book" charset="0"/>
              </a:rPr>
              <a:t> </a:t>
            </a: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Did you know that people who work with a financial </a:t>
            </a:r>
            <a:r>
              <a:rPr lang="en-US" sz="2000" dirty="0" smtClean="0">
                <a:latin typeface="Avenir Book" charset="0"/>
                <a:ea typeface="Avenir Book" charset="0"/>
                <a:cs typeface="Avenir Book" charset="0"/>
              </a:rPr>
              <a:t>planning </a:t>
            </a:r>
            <a:r>
              <a:rPr lang="en-US" sz="2000" dirty="0">
                <a:latin typeface="Avenir Book" charset="0"/>
                <a:ea typeface="Avenir Book" charset="0"/>
                <a:cs typeface="Avenir Book" charset="0"/>
              </a:rPr>
              <a:t>report feeling better prepared about achieving their financial goals? Learn more about the value of financial planning in this infographic: </a:t>
            </a:r>
            <a:r>
              <a:rPr lang="en-US" sz="2000" u="sng" dirty="0">
                <a:latin typeface="Avenir Book" charset="0"/>
                <a:ea typeface="Avenir Book" charset="0"/>
                <a:cs typeface="Avenir Book" charset="0"/>
                <a:hlinkClick r:id="rId2"/>
              </a:rPr>
              <a:t>http://bit.ly/2xlGciv</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lifesbetter</a:t>
            </a:r>
            <a:r>
              <a:rPr lang="en-US" sz="2000" dirty="0">
                <a:latin typeface="Avenir Book" charset="0"/>
                <a:ea typeface="Avenir Book" charset="0"/>
                <a:cs typeface="Avenir Book" charset="0"/>
              </a:rPr>
              <a:t> #WIW2017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629467"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37" name="Text Placeholder 11"/>
          <p:cNvSpPr>
            <a:spLocks noGrp="1"/>
          </p:cNvSpPr>
          <p:nvPr>
            <p:ph type="body" sz="quarter" idx="79"/>
          </p:nvPr>
        </p:nvSpPr>
        <p:spPr>
          <a:xfrm>
            <a:off x="1748176" y="1850461"/>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3</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a:t>2</a:t>
            </a:r>
            <a:r>
              <a:rPr lang="en-US" dirty="0" smtClean="0"/>
              <a:t> - Tuesday</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208935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49" name="Text Placeholder 8"/>
          <p:cNvSpPr>
            <a:spLocks noGrp="1"/>
          </p:cNvSpPr>
          <p:nvPr>
            <p:ph type="body" sz="quarter" idx="78"/>
          </p:nvPr>
        </p:nvSpPr>
        <p:spPr>
          <a:xfrm>
            <a:off x="8878637" y="371828"/>
            <a:ext cx="1892216" cy="336123"/>
          </a:xfrm>
        </p:spPr>
        <p:txBody>
          <a:bodyPr/>
          <a:lstStyle/>
          <a:p>
            <a:r>
              <a:rPr lang="en-US" sz="1600" dirty="0" smtClean="0">
                <a:latin typeface="Avenir Book" charset="0"/>
                <a:ea typeface="Avenir Book" charset="0"/>
                <a:cs typeface="Avenir Book" charset="0"/>
              </a:rPr>
              <a:t>FPSB Indonesia</a:t>
            </a:r>
          </a:p>
        </p:txBody>
      </p:sp>
      <p:sp>
        <p:nvSpPr>
          <p:cNvPr id="26" name="Text Placeholder 9"/>
          <p:cNvSpPr>
            <a:spLocks noGrp="1"/>
          </p:cNvSpPr>
          <p:nvPr>
            <p:ph type="body" sz="quarter" idx="79"/>
          </p:nvPr>
        </p:nvSpPr>
        <p:spPr>
          <a:xfrm>
            <a:off x="2494322" y="1849340"/>
            <a:ext cx="3592737" cy="827029"/>
          </a:xfrm>
        </p:spPr>
        <p:txBody>
          <a:bodyPr/>
          <a:lstStyle/>
          <a:p>
            <a:r>
              <a:rPr lang="en-US" sz="2000" b="0" dirty="0" err="1">
                <a:latin typeface="Avenir Book" charset="0"/>
                <a:ea typeface="Avenir Book" charset="0"/>
                <a:cs typeface="Avenir Book" charset="0"/>
              </a:rPr>
              <a:t>Hidup</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lebih</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baik</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dengan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p</a:t>
            </a:r>
            <a:r>
              <a:rPr lang="en-US" sz="2000" b="0" dirty="0" err="1" smtClean="0">
                <a:latin typeface="Avenir Book" charset="0"/>
                <a:ea typeface="Avenir Book" charset="0"/>
                <a:cs typeface="Avenir Book" charset="0"/>
              </a:rPr>
              <a:t>erencanakan</a:t>
            </a:r>
            <a:r>
              <a:rPr lang="en-US" sz="2000" b="0" dirty="0" smtClean="0">
                <a:latin typeface="Avenir Book" charset="0"/>
                <a:ea typeface="Avenir Book" charset="0"/>
                <a:cs typeface="Avenir Book" charset="0"/>
              </a:rPr>
              <a:t> </a:t>
            </a:r>
            <a:r>
              <a:rPr lang="en-US" sz="2000" b="0" dirty="0" err="1">
                <a:latin typeface="Avenir Book" charset="0"/>
                <a:ea typeface="Avenir Book" charset="0"/>
                <a:cs typeface="Avenir Book" charset="0"/>
              </a:rPr>
              <a:t>keuangan</a:t>
            </a:r>
            <a:r>
              <a:rPr lang="en-US" sz="2000" b="0" dirty="0">
                <a:latin typeface="Avenir Book" charset="0"/>
                <a:ea typeface="Avenir Book" charset="0"/>
                <a:cs typeface="Avenir Book" charset="0"/>
              </a:rPr>
              <a:t>. Baca </a:t>
            </a:r>
            <a:r>
              <a:rPr lang="en-US" sz="2000" b="0" dirty="0" err="1">
                <a:latin typeface="Avenir Book" charset="0"/>
                <a:ea typeface="Avenir Book" charset="0"/>
                <a:cs typeface="Avenir Book" charset="0"/>
              </a:rPr>
              <a:t>selanjutnya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disini</a:t>
            </a:r>
            <a:r>
              <a:rPr lang="en-US" sz="2000" b="0" dirty="0">
                <a:latin typeface="Avenir Book" charset="0"/>
                <a:ea typeface="Avenir Book" charset="0"/>
                <a:cs typeface="Avenir Book" charset="0"/>
              </a:rPr>
              <a:t>: </a:t>
            </a:r>
            <a:r>
              <a:rPr lang="en-US" sz="2000" b="0" u="sng" dirty="0">
                <a:latin typeface="Avenir Book" charset="0"/>
                <a:ea typeface="Avenir Book" charset="0"/>
                <a:cs typeface="Avenir Book" charset="0"/>
                <a:hlinkClick r:id="rId2"/>
              </a:rPr>
              <a:t>http://bit.ly/2xh6C38</a:t>
            </a:r>
            <a:r>
              <a:rPr lang="en-US" sz="2000" b="0" dirty="0">
                <a:latin typeface="Avenir Book" charset="0"/>
                <a:ea typeface="Avenir Book" charset="0"/>
                <a:cs typeface="Avenir Book" charset="0"/>
              </a:rPr>
              <a:t> #WFPD17 #</a:t>
            </a:r>
            <a:r>
              <a:rPr lang="en-US" sz="2000" b="0" dirty="0" err="1">
                <a:latin typeface="Avenir Book" charset="0"/>
                <a:ea typeface="Avenir Book" charset="0"/>
                <a:cs typeface="Avenir Book" charset="0"/>
              </a:rPr>
              <a:t>hiduplebihbaik</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FPSBIndonesia</a:t>
            </a:r>
            <a:r>
              <a:rPr lang="en-US" sz="2000" b="0" dirty="0">
                <a:latin typeface="Avenir Book" charset="0"/>
                <a:ea typeface="Avenir Book" charset="0"/>
                <a:cs typeface="Avenir Book" charset="0"/>
              </a:rPr>
              <a:t> </a:t>
            </a: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Life’s better with a financial plan. Learn more here </a:t>
            </a:r>
            <a:r>
              <a:rPr lang="en-US" sz="2000" b="0" u="sng" dirty="0">
                <a:latin typeface="Avenir Book" charset="0"/>
                <a:ea typeface="Avenir Book" charset="0"/>
                <a:cs typeface="Avenir Book" charset="0"/>
                <a:hlinkClick r:id="rId2"/>
              </a:rPr>
              <a:t>http://bit.ly/2xh6C38</a:t>
            </a:r>
            <a:r>
              <a:rPr lang="en-US" sz="2000" b="0" dirty="0">
                <a:latin typeface="Avenir Book" charset="0"/>
                <a:ea typeface="Avenir Book" charset="0"/>
                <a:cs typeface="Avenir Book" charset="0"/>
              </a:rPr>
              <a:t> </a:t>
            </a:r>
            <a:r>
              <a:rPr lang="en-US" sz="2000" b="0" dirty="0" smtClean="0">
                <a:latin typeface="Avenir Book" charset="0"/>
                <a:ea typeface="Avenir Book" charset="0"/>
                <a:cs typeface="Avenir Book" charset="0"/>
              </a:rPr>
              <a:t> </a:t>
            </a:r>
            <a:r>
              <a:rPr lang="en-US" sz="2000" b="0" dirty="0">
                <a:latin typeface="Avenir Book" charset="0"/>
                <a:ea typeface="Avenir Book" charset="0"/>
                <a:cs typeface="Avenir Book" charset="0"/>
              </a:rPr>
              <a:t>#WFPD17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38" name="Text Placeholder 9"/>
          <p:cNvSpPr>
            <a:spLocks noGrp="1"/>
          </p:cNvSpPr>
          <p:nvPr>
            <p:ph type="body" sz="quarter" idx="80"/>
          </p:nvPr>
        </p:nvSpPr>
        <p:spPr>
          <a:xfrm>
            <a:off x="7555253" y="1849340"/>
            <a:ext cx="3643872" cy="827029"/>
          </a:xfrm>
        </p:spPr>
        <p:txBody>
          <a:bodyPr/>
          <a:lstStyle/>
          <a:p>
            <a:r>
              <a:rPr lang="en-US" sz="2000" b="0" dirty="0" err="1">
                <a:latin typeface="Avenir Book" charset="0"/>
                <a:ea typeface="Avenir Book" charset="0"/>
                <a:cs typeface="Avenir Book" charset="0"/>
              </a:rPr>
              <a:t>Apakah</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Anda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memiliki</a:t>
            </a:r>
            <a:r>
              <a:rPr lang="en-US" sz="2000" b="0" dirty="0">
                <a:latin typeface="Avenir Book" charset="0"/>
                <a:ea typeface="Avenir Book" charset="0"/>
                <a:cs typeface="Avenir Book" charset="0"/>
              </a:rPr>
              <a:t> D</a:t>
            </a:r>
            <a:r>
              <a:rPr lang="en-US" sz="2000" b="0" dirty="0" smtClean="0">
                <a:latin typeface="Avenir Book" charset="0"/>
                <a:ea typeface="Avenir Book" charset="0"/>
                <a:cs typeface="Avenir Book" charset="0"/>
              </a:rPr>
              <a:t>ana </a:t>
            </a:r>
            <a:r>
              <a:rPr lang="en-US" sz="2000" b="0" dirty="0" err="1">
                <a:latin typeface="Avenir Book" charset="0"/>
                <a:ea typeface="Avenir Book" charset="0"/>
                <a:cs typeface="Avenir Book" charset="0"/>
              </a:rPr>
              <a:t>D</a:t>
            </a:r>
            <a:r>
              <a:rPr lang="en-US" sz="2000" b="0" dirty="0" err="1" smtClean="0">
                <a:latin typeface="Avenir Book" charset="0"/>
                <a:ea typeface="Avenir Book" charset="0"/>
                <a:cs typeface="Avenir Book" charset="0"/>
              </a:rPr>
              <a:t>arurat</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Mulailah</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hari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ini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danai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setiap</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minggunya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dengan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semampunya</a:t>
            </a:r>
            <a:r>
              <a:rPr lang="en-US" sz="2000" b="0" dirty="0">
                <a:latin typeface="Avenir Book" charset="0"/>
                <a:ea typeface="Avenir Book" charset="0"/>
                <a:cs typeface="Avenir Book" charset="0"/>
              </a:rPr>
              <a:t>. </a:t>
            </a:r>
          </a:p>
          <a:p>
            <a:r>
              <a:rPr lang="en-US" sz="2000" b="0" dirty="0">
                <a:latin typeface="Avenir Book" charset="0"/>
                <a:ea typeface="Avenir Book" charset="0"/>
                <a:cs typeface="Avenir Book" charset="0"/>
              </a:rPr>
              <a:t>#WFPD17 #</a:t>
            </a:r>
            <a:r>
              <a:rPr lang="en-US" sz="2000" b="0" dirty="0" err="1">
                <a:latin typeface="Avenir Book" charset="0"/>
                <a:ea typeface="Avenir Book" charset="0"/>
                <a:cs typeface="Avenir Book" charset="0"/>
              </a:rPr>
              <a:t>hiduplebihbaik</a:t>
            </a:r>
            <a:r>
              <a:rPr lang="en-US" sz="2000" b="0" dirty="0">
                <a:latin typeface="Avenir Book" charset="0"/>
                <a:ea typeface="Avenir Book" charset="0"/>
                <a:cs typeface="Avenir Book" charset="0"/>
              </a:rPr>
              <a:t> #</a:t>
            </a:r>
            <a:r>
              <a:rPr lang="en-US" sz="2000" b="0" dirty="0" err="1" smtClean="0">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Do you have an emergency fund? Commit to starting one today, and funding it each week with whatever you can afford. #WFPD17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27" name="Text Placeholder 12"/>
          <p:cNvSpPr>
            <a:spLocks noGrp="1"/>
          </p:cNvSpPr>
          <p:nvPr>
            <p:ph type="body" sz="quarter" idx="85"/>
          </p:nvPr>
        </p:nvSpPr>
        <p:spPr>
          <a:xfrm>
            <a:off x="2584476" y="1585968"/>
            <a:ext cx="3035300" cy="263372"/>
          </a:xfrm>
        </p:spPr>
        <p:txBody>
          <a:bodyPr/>
          <a:lstStyle/>
          <a:p>
            <a:r>
              <a:rPr lang="en-US" sz="2000" dirty="0">
                <a:latin typeface="Avenir Book" charset="0"/>
                <a:ea typeface="Avenir Book" charset="0"/>
                <a:cs typeface="Avenir Book" charset="0"/>
              </a:rPr>
              <a:t>1</a:t>
            </a:r>
          </a:p>
        </p:txBody>
      </p:sp>
      <p:sp>
        <p:nvSpPr>
          <p:cNvPr id="39" name="Text Placeholder 12"/>
          <p:cNvSpPr>
            <a:spLocks noGrp="1"/>
          </p:cNvSpPr>
          <p:nvPr>
            <p:ph type="body" sz="quarter" idx="86"/>
          </p:nvPr>
        </p:nvSpPr>
        <p:spPr>
          <a:xfrm>
            <a:off x="7735553" y="1585968"/>
            <a:ext cx="3035300" cy="263372"/>
          </a:xfrm>
        </p:spPr>
        <p:txBody>
          <a:bodyPr/>
          <a:lstStyle/>
          <a:p>
            <a:r>
              <a:rPr lang="en-US" sz="2000" dirty="0">
                <a:latin typeface="Avenir Book" charset="0"/>
                <a:ea typeface="Avenir Book" charset="0"/>
                <a:cs typeface="Avenir Book" charset="0"/>
              </a:rPr>
              <a:t>2</a:t>
            </a:r>
          </a:p>
        </p:txBody>
      </p:sp>
      <p:sp>
        <p:nvSpPr>
          <p:cNvPr id="20" name="Text Placeholder 19"/>
          <p:cNvSpPr>
            <a:spLocks noGrp="1"/>
          </p:cNvSpPr>
          <p:nvPr>
            <p:ph type="body" sz="quarter" idx="14"/>
          </p:nvPr>
        </p:nvSpPr>
        <p:spPr/>
        <p:txBody>
          <a:bodyPr/>
          <a:lstStyle/>
          <a:p>
            <a:r>
              <a:rPr lang="en-US" sz="1400" dirty="0" smtClean="0"/>
              <a:t>October 4</a:t>
            </a:r>
            <a:r>
              <a:rPr lang="en-US" sz="1400" baseline="30000" dirty="0" smtClean="0"/>
              <a:t>th</a:t>
            </a:r>
            <a:r>
              <a:rPr lang="en-US" sz="1400" dirty="0" smtClean="0"/>
              <a:t> 2017</a:t>
            </a:r>
            <a:endParaRPr lang="en-US" sz="1400"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51" name="TextBox 50"/>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43053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219074" y="1829020"/>
            <a:ext cx="3638289" cy="827029"/>
          </a:xfrm>
        </p:spPr>
        <p:txBody>
          <a:bodyPr/>
          <a:lstStyle/>
          <a:p>
            <a:r>
              <a:rPr lang="en-US" sz="2000" dirty="0" err="1">
                <a:latin typeface="Avenir Book" charset="0"/>
                <a:ea typeface="Avenir Book" charset="0"/>
                <a:cs typeface="Avenir Book" charset="0"/>
              </a:rPr>
              <a:t>Tahukah</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Anda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berapa</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banyak</a:t>
            </a:r>
            <a:r>
              <a:rPr lang="en-US" sz="2000" dirty="0">
                <a:latin typeface="Avenir Book" charset="0"/>
                <a:ea typeface="Avenir Book" charset="0"/>
                <a:cs typeface="Avenir Book" charset="0"/>
              </a:rPr>
              <a:t> CERTIFIED FINANCIAL PLANNER professional di </a:t>
            </a:r>
            <a:r>
              <a:rPr lang="en-US" sz="2000" dirty="0" err="1">
                <a:latin typeface="Avenir Book" charset="0"/>
                <a:ea typeface="Avenir Book" charset="0"/>
                <a:cs typeface="Avenir Book" charset="0"/>
              </a:rPr>
              <a:t>seluruh</a:t>
            </a:r>
            <a:r>
              <a:rPr lang="en-US" sz="2000" dirty="0">
                <a:latin typeface="Avenir Book" charset="0"/>
                <a:ea typeface="Avenir Book" charset="0"/>
                <a:cs typeface="Avenir Book" charset="0"/>
              </a:rPr>
              <a:t> </a:t>
            </a:r>
            <a:r>
              <a:rPr lang="en-US" sz="2000" dirty="0" err="1">
                <a:latin typeface="Avenir Book" charset="0"/>
                <a:ea typeface="Avenir Book" charset="0"/>
                <a:cs typeface="Avenir Book" charset="0"/>
              </a:rPr>
              <a:t>dunia</a:t>
            </a:r>
            <a:r>
              <a:rPr lang="en-US" sz="2000" dirty="0">
                <a:latin typeface="Avenir Book" charset="0"/>
                <a:ea typeface="Avenir Book" charset="0"/>
                <a:cs typeface="Avenir Book" charset="0"/>
              </a:rPr>
              <a:t>? </a:t>
            </a:r>
            <a:r>
              <a:rPr lang="en-US" sz="2000" u="sng" dirty="0">
                <a:latin typeface="Avenir Book" charset="0"/>
                <a:ea typeface="Avenir Book" charset="0"/>
                <a:cs typeface="Avenir Book" charset="0"/>
                <a:hlinkClick r:id="rId2"/>
              </a:rPr>
              <a:t>http://bit.ly/2fzuaIZ</a:t>
            </a:r>
            <a:r>
              <a:rPr lang="en-US" sz="2000" dirty="0">
                <a:latin typeface="Avenir Book" charset="0"/>
                <a:ea typeface="Avenir Book" charset="0"/>
                <a:cs typeface="Avenir Book" charset="0"/>
              </a:rPr>
              <a:t> #WFPD17 #</a:t>
            </a:r>
            <a:r>
              <a:rPr lang="en-US" sz="2000" dirty="0" err="1" smtClean="0">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Do you know how many CERTIFIED FINANCIAL PLANNER professionals are worldwide? The answer may surprise you! </a:t>
            </a:r>
            <a:r>
              <a:rPr lang="en-US" sz="2000" u="sng" dirty="0">
                <a:latin typeface="Avenir Book" charset="0"/>
                <a:ea typeface="Avenir Book" charset="0"/>
                <a:cs typeface="Avenir Book" charset="0"/>
                <a:hlinkClick r:id="rId2"/>
              </a:rPr>
              <a:t>http://bit.ly/2fzuaIZ</a:t>
            </a:r>
            <a:r>
              <a:rPr lang="en-US" sz="2000" dirty="0">
                <a:latin typeface="Avenir Book" charset="0"/>
                <a:ea typeface="Avenir Book" charset="0"/>
                <a:cs typeface="Avenir Book" charset="0"/>
              </a:rPr>
              <a:t> #WFPD17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10"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13" name="Text Placeholder 8"/>
          <p:cNvSpPr>
            <a:spLocks noGrp="1"/>
          </p:cNvSpPr>
          <p:nvPr>
            <p:ph type="body" sz="quarter" idx="78"/>
          </p:nvPr>
        </p:nvSpPr>
        <p:spPr>
          <a:xfrm>
            <a:off x="8878637" y="371828"/>
            <a:ext cx="1823707"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26" name="Text Placeholder 9"/>
          <p:cNvSpPr>
            <a:spLocks noGrp="1"/>
          </p:cNvSpPr>
          <p:nvPr>
            <p:ph type="body" sz="quarter" idx="79"/>
          </p:nvPr>
        </p:nvSpPr>
        <p:spPr>
          <a:xfrm>
            <a:off x="4818645" y="1829020"/>
            <a:ext cx="3592737" cy="827029"/>
          </a:xfrm>
        </p:spPr>
        <p:txBody>
          <a:bodyPr/>
          <a:lstStyle/>
          <a:p>
            <a:r>
              <a:rPr lang="en-US" sz="2000" b="0" dirty="0" err="1">
                <a:latin typeface="Avenir Book" charset="0"/>
                <a:ea typeface="Avenir Book" charset="0"/>
                <a:cs typeface="Avenir Book" charset="0"/>
              </a:rPr>
              <a:t>Jika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Anda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belum</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memiliki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rekening</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tabungan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ayo</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buka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sekarang</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otomatiskan</a:t>
            </a:r>
            <a:r>
              <a:rPr lang="en-US" sz="2000" b="0" dirty="0">
                <a:latin typeface="Avenir Book" charset="0"/>
                <a:ea typeface="Avenir Book" charset="0"/>
                <a:cs typeface="Avenir Book" charset="0"/>
              </a:rPr>
              <a:t> deposit </a:t>
            </a:r>
            <a:r>
              <a:rPr lang="en-US" sz="2000" b="0" dirty="0" err="1">
                <a:latin typeface="Avenir Book" charset="0"/>
                <a:ea typeface="Avenir Book" charset="0"/>
                <a:cs typeface="Avenir Book" charset="0"/>
              </a:rPr>
              <a:t>Anda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setiap</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minggunya</a:t>
            </a:r>
            <a:r>
              <a:rPr lang="en-US" sz="2000" b="0" dirty="0">
                <a:latin typeface="Avenir Book" charset="0"/>
                <a:ea typeface="Avenir Book" charset="0"/>
                <a:cs typeface="Avenir Book" charset="0"/>
              </a:rPr>
              <a:t>. #WFPD17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If you don’t have a savings account, celebrate World Financial Planning Day by starting one. Then automate your deposits each week. #WFPD17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38" name="Text Placeholder 9"/>
          <p:cNvSpPr>
            <a:spLocks noGrp="1"/>
          </p:cNvSpPr>
          <p:nvPr>
            <p:ph type="body" sz="quarter" idx="80"/>
          </p:nvPr>
        </p:nvSpPr>
        <p:spPr>
          <a:xfrm>
            <a:off x="8379500" y="1829020"/>
            <a:ext cx="3643872" cy="827029"/>
          </a:xfrm>
        </p:spPr>
        <p:txBody>
          <a:bodyPr/>
          <a:lstStyle/>
          <a:p>
            <a:r>
              <a:rPr lang="en-US" sz="2000" b="0" dirty="0" err="1">
                <a:latin typeface="Avenir Book" charset="0"/>
                <a:ea typeface="Avenir Book" charset="0"/>
                <a:cs typeface="Avenir Book" charset="0"/>
              </a:rPr>
              <a:t>Terimakasih</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kepada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semua</a:t>
            </a:r>
            <a:r>
              <a:rPr lang="en-US" sz="2000" b="0" dirty="0">
                <a:latin typeface="Avenir Book" charset="0"/>
                <a:ea typeface="Avenir Book" charset="0"/>
                <a:cs typeface="Avenir Book" charset="0"/>
              </a:rPr>
              <a:t> yang </a:t>
            </a:r>
            <a:r>
              <a:rPr lang="en-US" sz="2000" b="0" dirty="0" err="1">
                <a:latin typeface="Avenir Book" charset="0"/>
                <a:ea typeface="Avenir Book" charset="0"/>
                <a:cs typeface="Avenir Book" charset="0"/>
              </a:rPr>
              <a:t>berpartisipasi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dalam</a:t>
            </a:r>
            <a:r>
              <a:rPr lang="en-US" sz="2000" b="0" dirty="0">
                <a:latin typeface="Avenir Book" charset="0"/>
                <a:ea typeface="Avenir Book" charset="0"/>
                <a:cs typeface="Avenir Book" charset="0"/>
              </a:rPr>
              <a:t> WFPD’17. </a:t>
            </a:r>
            <a:r>
              <a:rPr lang="en-US" sz="2000" b="0" dirty="0" err="1">
                <a:latin typeface="Avenir Book" charset="0"/>
                <a:ea typeface="Avenir Book" charset="0"/>
                <a:cs typeface="Avenir Book" charset="0"/>
              </a:rPr>
              <a:t>Bagaimana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Anda</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memperbaiki</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keuangan</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Anda</a:t>
            </a:r>
            <a:r>
              <a:rPr lang="en-US" sz="2000" b="0" dirty="0">
                <a:latin typeface="Avenir Book" charset="0"/>
                <a:ea typeface="Avenir Book" charset="0"/>
                <a:cs typeface="Avenir Book" charset="0"/>
              </a:rPr>
              <a:t> #WFPD17 #</a:t>
            </a:r>
            <a:r>
              <a:rPr lang="en-US" sz="2000" b="0" dirty="0" err="1">
                <a:latin typeface="Avenir Book" charset="0"/>
                <a:ea typeface="Avenir Book" charset="0"/>
                <a:cs typeface="Avenir Book" charset="0"/>
              </a:rPr>
              <a:t>hiduplebihbaik</a:t>
            </a:r>
            <a:r>
              <a:rPr lang="en-US" sz="2000" b="0" dirty="0">
                <a:latin typeface="Avenir Book" charset="0"/>
                <a:ea typeface="Avenir Book" charset="0"/>
                <a:cs typeface="Avenir Book" charset="0"/>
              </a:rPr>
              <a:t>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r>
              <a:rPr lang="id-ID" sz="2000" b="0" dirty="0" smtClean="0">
                <a:latin typeface="Avenir Book" charset="0"/>
                <a:ea typeface="Avenir Book" charset="0"/>
                <a:cs typeface="Avenir Book" charset="0"/>
              </a:rPr>
              <a:t>ATAU</a:t>
            </a:r>
          </a:p>
          <a:p>
            <a:r>
              <a:rPr lang="en-US" sz="2000" b="0" dirty="0">
                <a:latin typeface="Avenir Book" charset="0"/>
                <a:ea typeface="Avenir Book" charset="0"/>
                <a:cs typeface="Avenir Book" charset="0"/>
              </a:rPr>
              <a:t>Thanks to everyone who participated in World Financial Planning Day. Tell us how you’re improving your finances by using the hashtag #WFPD17 #</a:t>
            </a:r>
            <a:r>
              <a:rPr lang="en-US" sz="2000" b="0" dirty="0" err="1">
                <a:latin typeface="Avenir Book" charset="0"/>
                <a:ea typeface="Avenir Book" charset="0"/>
                <a:cs typeface="Avenir Book" charset="0"/>
              </a:rPr>
              <a:t>FPSBIndonesia</a:t>
            </a:r>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a:p>
            <a:endParaRPr lang="en-US" sz="2000" b="0" dirty="0">
              <a:latin typeface="Avenir Book" charset="0"/>
              <a:ea typeface="Avenir Book" charset="0"/>
              <a:cs typeface="Avenir Book" charset="0"/>
            </a:endParaRPr>
          </a:p>
        </p:txBody>
      </p:sp>
      <p:sp>
        <p:nvSpPr>
          <p:cNvPr id="37" name="Text Placeholder 11"/>
          <p:cNvSpPr>
            <a:spLocks noGrp="1"/>
          </p:cNvSpPr>
          <p:nvPr>
            <p:ph type="body" sz="quarter" idx="81"/>
          </p:nvPr>
        </p:nvSpPr>
        <p:spPr>
          <a:xfrm>
            <a:off x="1219074" y="1565648"/>
            <a:ext cx="2660385" cy="263372"/>
          </a:xfrm>
        </p:spPr>
        <p:txBody>
          <a:bodyPr/>
          <a:lstStyle/>
          <a:p>
            <a:r>
              <a:rPr lang="en-US" sz="2000" dirty="0">
                <a:latin typeface="Avenir Book" charset="0"/>
                <a:ea typeface="Avenir Book" charset="0"/>
                <a:cs typeface="Avenir Book" charset="0"/>
              </a:rPr>
              <a:t>4</a:t>
            </a:r>
          </a:p>
        </p:txBody>
      </p:sp>
      <p:sp>
        <p:nvSpPr>
          <p:cNvPr id="27" name="Text Placeholder 12"/>
          <p:cNvSpPr>
            <a:spLocks noGrp="1"/>
          </p:cNvSpPr>
          <p:nvPr>
            <p:ph type="body" sz="quarter" idx="85"/>
          </p:nvPr>
        </p:nvSpPr>
        <p:spPr>
          <a:xfrm>
            <a:off x="4818646" y="1565648"/>
            <a:ext cx="3035300" cy="263372"/>
          </a:xfrm>
        </p:spPr>
        <p:txBody>
          <a:bodyPr/>
          <a:lstStyle/>
          <a:p>
            <a:r>
              <a:rPr lang="en-US" sz="2000" dirty="0">
                <a:latin typeface="Avenir Book" charset="0"/>
                <a:ea typeface="Avenir Book" charset="0"/>
                <a:cs typeface="Avenir Book" charset="0"/>
              </a:rPr>
              <a:t>5</a:t>
            </a:r>
          </a:p>
        </p:txBody>
      </p:sp>
      <p:sp>
        <p:nvSpPr>
          <p:cNvPr id="39" name="Text Placeholder 12"/>
          <p:cNvSpPr>
            <a:spLocks noGrp="1"/>
          </p:cNvSpPr>
          <p:nvPr>
            <p:ph type="body" sz="quarter" idx="86"/>
          </p:nvPr>
        </p:nvSpPr>
        <p:spPr>
          <a:xfrm>
            <a:off x="8379500" y="1565648"/>
            <a:ext cx="3035300" cy="263372"/>
          </a:xfrm>
        </p:spPr>
        <p:txBody>
          <a:bodyPr/>
          <a:lstStyle/>
          <a:p>
            <a:r>
              <a:rPr lang="en-US" sz="2000" dirty="0" smtClean="0">
                <a:latin typeface="Avenir Book" charset="0"/>
                <a:ea typeface="Avenir Book" charset="0"/>
                <a:cs typeface="Avenir Book" charset="0"/>
              </a:rPr>
              <a:t>6</a:t>
            </a:r>
            <a:endParaRPr lang="en-US" sz="20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4</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
        <p:nvSpPr>
          <p:cNvPr id="18" name="TextBox 17"/>
          <p:cNvSpPr txBox="1"/>
          <p:nvPr/>
        </p:nvSpPr>
        <p:spPr>
          <a:xfrm>
            <a:off x="222396" y="1243461"/>
            <a:ext cx="842154" cy="4887516"/>
          </a:xfrm>
          <a:prstGeom prst="rect">
            <a:avLst/>
          </a:prstGeom>
          <a:noFill/>
        </p:spPr>
        <p:txBody>
          <a:bodyPr vert="wordArtVert" wrap="square" rtlCol="0">
            <a:spAutoFit/>
          </a:bodyPr>
          <a:lstStyle/>
          <a:p>
            <a:pPr algn="ctr"/>
            <a:r>
              <a:rPr lang="en-US" dirty="0" smtClean="0"/>
              <a:t>TWITTER &amp; INSTAGRAM</a:t>
            </a:r>
            <a:endParaRPr lang="en-US" dirty="0"/>
          </a:p>
        </p:txBody>
      </p:sp>
    </p:spTree>
    <p:extLst>
      <p:ext uri="{BB962C8B-B14F-4D97-AF65-F5344CB8AC3E}">
        <p14:creationId xmlns:p14="http://schemas.microsoft.com/office/powerpoint/2010/main" val="17030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Ini Hari Perencanaan Keuangan Dunia yang pertama hari ini! Apakah Anda akan membuka rekening tabungan hari ini, mengatur keuangan Anda, kunjungi </a:t>
            </a:r>
            <a:r>
              <a:rPr lang="id-ID" sz="2000" dirty="0" smtClean="0">
                <a:latin typeface="Avenir Book" charset="0"/>
                <a:ea typeface="Avenir Book" charset="0"/>
                <a:cs typeface="Avenir Book" charset="0"/>
                <a:hlinkClick r:id="rId2"/>
              </a:rPr>
              <a:t>www.fpsbindonesia.net</a:t>
            </a:r>
            <a:r>
              <a:rPr lang="id-ID" sz="2000" dirty="0" smtClean="0">
                <a:latin typeface="Avenir Book" charset="0"/>
                <a:ea typeface="Avenir Book" charset="0"/>
                <a:cs typeface="Avenir Book" charset="0"/>
              </a:rPr>
              <a:t> untuk </a:t>
            </a:r>
            <a:r>
              <a:rPr lang="id-ID" sz="2000" dirty="0">
                <a:latin typeface="Avenir Book" charset="0"/>
                <a:ea typeface="Avenir Book" charset="0"/>
                <a:cs typeface="Avenir Book" charset="0"/>
              </a:rPr>
              <a:t>menemukan perencana keuangan untuk membantu Anda mencapai tujuan Anda, atau semua hal di atas? #WFPD17 #WIW2017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a:t>
            </a:r>
            <a:r>
              <a:rPr lang="id-ID"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It’s the first World Financial Planning Day today! Will you open a savings account today, organize your finances, visit </a:t>
            </a:r>
            <a:r>
              <a:rPr lang="en-US" sz="2000" dirty="0" smtClean="0">
                <a:latin typeface="Avenir Book" charset="0"/>
                <a:ea typeface="Avenir Book" charset="0"/>
                <a:cs typeface="Avenir Book" charset="0"/>
                <a:hlinkClick r:id="rId2"/>
              </a:rPr>
              <a:t>www.fpsbindonesia.net</a:t>
            </a:r>
            <a:r>
              <a:rPr lang="en-US" sz="2000" dirty="0" smtClean="0">
                <a:latin typeface="Avenir Book" charset="0"/>
                <a:ea typeface="Avenir Book" charset="0"/>
                <a:cs typeface="Avenir Book" charset="0"/>
              </a:rPr>
              <a:t> to </a:t>
            </a:r>
            <a:r>
              <a:rPr lang="en-US" sz="2000" dirty="0">
                <a:latin typeface="Avenir Book" charset="0"/>
                <a:ea typeface="Avenir Book" charset="0"/>
                <a:cs typeface="Avenir Book" charset="0"/>
              </a:rPr>
              <a:t>find a financial planner to help you achieve your goals, or all of the above? #WFPD17 #WIW2017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797949" cy="336123"/>
          </a:xfrm>
        </p:spPr>
        <p:txBody>
          <a:bodyPr/>
          <a:lstStyle/>
          <a:p>
            <a:r>
              <a:rPr lang="en-US" sz="1600" dirty="0" smtClean="0">
                <a:latin typeface="Avenir Book" charset="0"/>
                <a:ea typeface="Avenir Book" charset="0"/>
                <a:cs typeface="Avenir Book" charset="0"/>
              </a:rPr>
              <a:t>FPSB Indonesia</a:t>
            </a:r>
          </a:p>
        </p:txBody>
      </p:sp>
      <p:sp>
        <p:nvSpPr>
          <p:cNvPr id="37" name="Text Placeholder 11"/>
          <p:cNvSpPr>
            <a:spLocks noGrp="1"/>
          </p:cNvSpPr>
          <p:nvPr>
            <p:ph type="body" sz="quarter" idx="79"/>
          </p:nvPr>
        </p:nvSpPr>
        <p:spPr>
          <a:xfrm>
            <a:off x="1749790" y="1460717"/>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10" name="Text Placeholder 11"/>
          <p:cNvSpPr>
            <a:spLocks noGrp="1"/>
          </p:cNvSpPr>
          <p:nvPr>
            <p:ph type="body" sz="quarter" idx="80"/>
          </p:nvPr>
        </p:nvSpPr>
        <p:spPr>
          <a:xfrm>
            <a:off x="1748176" y="1787275"/>
            <a:ext cx="3035300" cy="263372"/>
          </a:xfrm>
        </p:spPr>
        <p:txBody>
          <a:bodyPr/>
          <a:lstStyle/>
          <a:p>
            <a:r>
              <a:rPr lang="en-US" sz="1600" dirty="0" smtClean="0">
                <a:latin typeface="Avenir Book" charset="0"/>
                <a:ea typeface="Avenir Book" charset="0"/>
                <a:cs typeface="Avenir Book" charset="0"/>
              </a:rPr>
              <a:t>1</a:t>
            </a:r>
            <a:endParaRPr lang="en-US" sz="1600" dirty="0">
              <a:latin typeface="Avenir Book" charset="0"/>
              <a:ea typeface="Avenir Book" charset="0"/>
              <a:cs typeface="Avenir Book" charset="0"/>
            </a:endParaRPr>
          </a:p>
        </p:txBody>
      </p:sp>
      <p:sp>
        <p:nvSpPr>
          <p:cNvPr id="20" name="Text Placeholder 19"/>
          <p:cNvSpPr>
            <a:spLocks noGrp="1"/>
          </p:cNvSpPr>
          <p:nvPr>
            <p:ph type="body" sz="quarter" idx="14"/>
          </p:nvPr>
        </p:nvSpPr>
        <p:spPr/>
        <p:txBody>
          <a:bodyPr/>
          <a:lstStyle/>
          <a:p>
            <a:r>
              <a:rPr lang="en-US" dirty="0" smtClean="0"/>
              <a:t>October 4</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71953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Konsumen </a:t>
            </a:r>
            <a:r>
              <a:rPr lang="id-ID" sz="2000" dirty="0" smtClean="0">
                <a:latin typeface="Avenir Book" charset="0"/>
                <a:ea typeface="Avenir Book" charset="0"/>
                <a:cs typeface="Avenir Book" charset="0"/>
              </a:rPr>
              <a:t>me</a:t>
            </a:r>
            <a:r>
              <a:rPr lang="en-US" sz="2000" dirty="0" err="1" smtClean="0">
                <a:latin typeface="Avenir Book" charset="0"/>
                <a:ea typeface="Avenir Book" charset="0"/>
                <a:cs typeface="Avenir Book" charset="0"/>
              </a:rPr>
              <a:t>mberitahu</a:t>
            </a:r>
            <a:r>
              <a:rPr lang="id-ID" sz="2000" dirty="0" smtClean="0">
                <a:latin typeface="Avenir Book" charset="0"/>
                <a:ea typeface="Avenir Book" charset="0"/>
                <a:cs typeface="Avenir Book" charset="0"/>
              </a:rPr>
              <a:t> FPSB Indonesia bahwa </a:t>
            </a:r>
            <a:r>
              <a:rPr lang="id-ID" sz="2000" dirty="0">
                <a:latin typeface="Avenir Book" charset="0"/>
                <a:ea typeface="Avenir Book" charset="0"/>
                <a:cs typeface="Avenir Book" charset="0"/>
              </a:rPr>
              <a:t>bebas dari hutang adalah hal yang paling penting bagi mereka, diikuti dengan mempersiapkan dana darurat, kepemilikan rumah dan pembangunan tabungan. Apa lagi yang akan Anda tambahkan ke dalam daftar? Tulis komentar Anda </a:t>
            </a:r>
            <a:r>
              <a:rPr lang="id-ID" sz="2000" dirty="0" smtClean="0">
                <a:latin typeface="Avenir Book" charset="0"/>
                <a:ea typeface="Avenir Book" charset="0"/>
                <a:cs typeface="Avenir Book" charset="0"/>
              </a:rPr>
              <a:t>di</a:t>
            </a:r>
            <a:r>
              <a:rPr lang="id-ID" sz="2000" dirty="0">
                <a:latin typeface="Avenir Book" charset="0"/>
                <a:ea typeface="Avenir Book" charset="0"/>
                <a:cs typeface="Avenir Book" charset="0"/>
              </a:rPr>
              <a:t>: </a:t>
            </a:r>
            <a:r>
              <a:rPr lang="id-ID" sz="2000" u="sng" dirty="0">
                <a:latin typeface="Avenir Book" charset="0"/>
                <a:ea typeface="Avenir Book" charset="0"/>
                <a:cs typeface="Avenir Book" charset="0"/>
                <a:hlinkClick r:id="rId2"/>
              </a:rPr>
              <a:t>http://bit.ly/2xh6C38</a:t>
            </a:r>
            <a:r>
              <a:rPr lang="id-ID" sz="2000" dirty="0">
                <a:latin typeface="Avenir Book" charset="0"/>
                <a:ea typeface="Avenir Book" charset="0"/>
                <a:cs typeface="Avenir Book" charset="0"/>
              </a:rPr>
              <a:t>  #WFPD17 #hiduplebihbaik #FPSBIndonesia</a:t>
            </a:r>
            <a:endParaRPr lang="en-US" sz="2000" dirty="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Consumers tell </a:t>
            </a:r>
            <a:r>
              <a:rPr lang="en-US" sz="2000" dirty="0" smtClean="0">
                <a:latin typeface="Avenir Book" charset="0"/>
                <a:ea typeface="Avenir Book" charset="0"/>
                <a:cs typeface="Avenir Book" charset="0"/>
              </a:rPr>
              <a:t>FPSB Indonesia that </a:t>
            </a:r>
            <a:r>
              <a:rPr lang="en-US" sz="2000" dirty="0">
                <a:latin typeface="Avenir Book" charset="0"/>
                <a:ea typeface="Avenir Book" charset="0"/>
                <a:cs typeface="Avenir Book" charset="0"/>
              </a:rPr>
              <a:t>being debt free is most important to them, followed by being prepared for a financial emergency, home ownership and building up savings. What else would you add to the list? Reply to us in the comments below! #WFPD17 </a:t>
            </a:r>
            <a:r>
              <a:rPr lang="en-US" sz="2000" u="sng" dirty="0">
                <a:latin typeface="Avenir Book" charset="0"/>
                <a:ea typeface="Avenir Book" charset="0"/>
                <a:cs typeface="Avenir Book" charset="0"/>
                <a:hlinkClick r:id="rId2"/>
              </a:rPr>
              <a:t>http://bit.ly/2xh6C38</a:t>
            </a:r>
            <a:r>
              <a:rPr lang="en-US" sz="2000" dirty="0">
                <a:latin typeface="Avenir Book" charset="0"/>
                <a:ea typeface="Avenir Book" charset="0"/>
                <a:cs typeface="Avenir Book" charset="0"/>
              </a:rPr>
              <a:t> </a:t>
            </a:r>
          </a:p>
          <a:p>
            <a:r>
              <a:rPr lang="en-US" sz="2000" dirty="0" smtClean="0">
                <a:latin typeface="Avenir Book" charset="0"/>
                <a:ea typeface="Avenir Book" charset="0"/>
                <a:cs typeface="Avenir Book" charset="0"/>
              </a:rPr>
              <a:t>WFPD17#hiduplebihbaik#FPSBIndonesia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810828"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1" name="Text Placeholder 11"/>
          <p:cNvSpPr>
            <a:spLocks noGrp="1"/>
          </p:cNvSpPr>
          <p:nvPr>
            <p:ph type="body" sz="quarter" idx="79"/>
          </p:nvPr>
        </p:nvSpPr>
        <p:spPr>
          <a:xfrm>
            <a:off x="1749790" y="1460717"/>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12" name="Text Placeholder 11"/>
          <p:cNvSpPr>
            <a:spLocks noGrp="1"/>
          </p:cNvSpPr>
          <p:nvPr>
            <p:ph type="body" sz="quarter" idx="80"/>
          </p:nvPr>
        </p:nvSpPr>
        <p:spPr>
          <a:xfrm>
            <a:off x="1748176" y="1787275"/>
            <a:ext cx="3035300" cy="263372"/>
          </a:xfrm>
        </p:spPr>
        <p:txBody>
          <a:bodyPr/>
          <a:lstStyle/>
          <a:p>
            <a:r>
              <a:rPr lang="en-US" sz="1600" dirty="0">
                <a:latin typeface="Avenir Book" charset="0"/>
                <a:ea typeface="Avenir Book" charset="0"/>
                <a:cs typeface="Avenir Book" charset="0"/>
              </a:rPr>
              <a:t>2</a:t>
            </a:r>
          </a:p>
        </p:txBody>
      </p:sp>
      <p:sp>
        <p:nvSpPr>
          <p:cNvPr id="20" name="Text Placeholder 19"/>
          <p:cNvSpPr>
            <a:spLocks noGrp="1"/>
          </p:cNvSpPr>
          <p:nvPr>
            <p:ph type="body" sz="quarter" idx="14"/>
          </p:nvPr>
        </p:nvSpPr>
        <p:spPr/>
        <p:txBody>
          <a:bodyPr/>
          <a:lstStyle/>
          <a:p>
            <a:r>
              <a:rPr lang="en-US" dirty="0" smtClean="0"/>
              <a:t>October 4</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164505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76"/>
          </p:nvPr>
        </p:nvSpPr>
        <p:spPr>
          <a:xfrm>
            <a:off x="1748176" y="2113833"/>
            <a:ext cx="8759928" cy="827029"/>
          </a:xfrm>
        </p:spPr>
        <p:txBody>
          <a:bodyPr/>
          <a:lstStyle/>
          <a:p>
            <a:r>
              <a:rPr lang="id-ID" sz="2000" dirty="0">
                <a:latin typeface="Avenir Book" charset="0"/>
                <a:ea typeface="Avenir Book" charset="0"/>
                <a:cs typeface="Avenir Book" charset="0"/>
              </a:rPr>
              <a:t>Apa itu perencanaan keuangan? Cari tahu apa itu, apa yang bisa dilakukan untuk Anda dan mengapa #</a:t>
            </a:r>
            <a:r>
              <a:rPr lang="id-ID" sz="2000" dirty="0" err="1">
                <a:latin typeface="Avenir Book" charset="0"/>
                <a:ea typeface="Avenir Book" charset="0"/>
                <a:cs typeface="Avenir Book" charset="0"/>
              </a:rPr>
              <a:t>hiduplebihbaik</a:t>
            </a:r>
            <a:r>
              <a:rPr lang="id-ID" sz="2000" dirty="0">
                <a:latin typeface="Avenir Book" charset="0"/>
                <a:ea typeface="Avenir Book" charset="0"/>
                <a:cs typeface="Avenir Book" charset="0"/>
              </a:rPr>
              <a:t> dengan rencana keuangan! </a:t>
            </a:r>
            <a:r>
              <a:rPr lang="id-ID" sz="2000" dirty="0" smtClean="0">
                <a:latin typeface="Avenir Book" charset="0"/>
                <a:ea typeface="Avenir Book" charset="0"/>
                <a:cs typeface="Avenir Book" charset="0"/>
              </a:rPr>
              <a:t>#</a:t>
            </a:r>
            <a:r>
              <a:rPr lang="id-ID" sz="2000" dirty="0" err="1">
                <a:latin typeface="Avenir Book" charset="0"/>
                <a:ea typeface="Avenir Book" charset="0"/>
                <a:cs typeface="Avenir Book" charset="0"/>
              </a:rPr>
              <a:t>lifeisbetter</a:t>
            </a:r>
            <a:r>
              <a:rPr lang="id-ID" sz="2000" dirty="0">
                <a:latin typeface="Avenir Book" charset="0"/>
                <a:ea typeface="Avenir Book" charset="0"/>
                <a:cs typeface="Avenir Book" charset="0"/>
              </a:rPr>
              <a:t> #WFPD17 #</a:t>
            </a:r>
            <a:r>
              <a:rPr lang="id-ID"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r>
              <a:rPr lang="id-ID" sz="2000" b="1" dirty="0" smtClean="0">
                <a:latin typeface="Avenir Book" charset="0"/>
                <a:ea typeface="Avenir Book" charset="0"/>
                <a:cs typeface="Avenir Book" charset="0"/>
              </a:rPr>
              <a:t>ATAU</a:t>
            </a:r>
          </a:p>
          <a:p>
            <a:r>
              <a:rPr lang="en-US" sz="2000" dirty="0">
                <a:latin typeface="Avenir Book" charset="0"/>
                <a:ea typeface="Avenir Book" charset="0"/>
                <a:cs typeface="Avenir Book" charset="0"/>
              </a:rPr>
              <a:t>What is financial planning? Find out what it is, what it can do for you and why #</a:t>
            </a:r>
            <a:r>
              <a:rPr lang="en-US" sz="2000" dirty="0" err="1">
                <a:latin typeface="Avenir Book" charset="0"/>
                <a:ea typeface="Avenir Book" charset="0"/>
                <a:cs typeface="Avenir Book" charset="0"/>
              </a:rPr>
              <a:t>lifesbetter</a:t>
            </a:r>
            <a:r>
              <a:rPr lang="en-US" sz="2000" dirty="0">
                <a:latin typeface="Avenir Book" charset="0"/>
                <a:ea typeface="Avenir Book" charset="0"/>
                <a:cs typeface="Avenir Book" charset="0"/>
              </a:rPr>
              <a:t> with a financial plan! </a:t>
            </a:r>
            <a:r>
              <a:rPr lang="en-US" sz="2000" dirty="0" smtClean="0">
                <a:latin typeface="Avenir Book" charset="0"/>
                <a:ea typeface="Avenir Book" charset="0"/>
                <a:cs typeface="Avenir Book" charset="0"/>
              </a:rPr>
              <a:t>#</a:t>
            </a:r>
            <a:r>
              <a:rPr lang="en-US" sz="2000" dirty="0">
                <a:latin typeface="Avenir Book" charset="0"/>
                <a:ea typeface="Avenir Book" charset="0"/>
                <a:cs typeface="Avenir Book" charset="0"/>
              </a:rPr>
              <a:t>WFPD17 #</a:t>
            </a:r>
            <a:r>
              <a:rPr lang="en-US" sz="2000" dirty="0" err="1">
                <a:latin typeface="Avenir Book" charset="0"/>
                <a:ea typeface="Avenir Book" charset="0"/>
                <a:cs typeface="Avenir Book" charset="0"/>
              </a:rPr>
              <a:t>FPSBIndonesia</a:t>
            </a:r>
            <a:endParaRPr lang="en-US" sz="2000" dirty="0">
              <a:latin typeface="Avenir Book" charset="0"/>
              <a:ea typeface="Avenir Book" charset="0"/>
              <a:cs typeface="Avenir Book" charset="0"/>
            </a:endParaRPr>
          </a:p>
          <a:p>
            <a:endParaRPr lang="en-US" sz="2000" dirty="0">
              <a:latin typeface="Avenir Book" charset="0"/>
              <a:ea typeface="Avenir Book" charset="0"/>
              <a:cs typeface="Avenir Book" charset="0"/>
            </a:endParaRPr>
          </a:p>
        </p:txBody>
      </p:sp>
      <p:sp>
        <p:nvSpPr>
          <p:cNvPr id="24" name="Text Placeholder 8"/>
          <p:cNvSpPr>
            <a:spLocks noGrp="1"/>
          </p:cNvSpPr>
          <p:nvPr>
            <p:ph type="body" sz="quarter" idx="77"/>
          </p:nvPr>
        </p:nvSpPr>
        <p:spPr>
          <a:xfrm>
            <a:off x="7007573" y="385024"/>
            <a:ext cx="1461870" cy="322927"/>
          </a:xfrm>
        </p:spPr>
        <p:txBody>
          <a:bodyPr/>
          <a:lstStyle/>
          <a:p>
            <a:r>
              <a:rPr lang="en-US" sz="1600" dirty="0" smtClean="0">
                <a:latin typeface="Avenir Book" charset="0"/>
                <a:ea typeface="Avenir Book" charset="0"/>
                <a:cs typeface="Avenir Book" charset="0"/>
              </a:rPr>
              <a:t>@</a:t>
            </a:r>
            <a:r>
              <a:rPr lang="en-US" sz="1600" dirty="0" err="1" smtClean="0">
                <a:latin typeface="Avenir Book" charset="0"/>
                <a:ea typeface="Avenir Book" charset="0"/>
                <a:cs typeface="Avenir Book" charset="0"/>
              </a:rPr>
              <a:t>jagauang</a:t>
            </a:r>
            <a:endParaRPr lang="en-US" sz="1600" dirty="0">
              <a:latin typeface="Avenir Book" charset="0"/>
              <a:ea typeface="Avenir Book" charset="0"/>
              <a:cs typeface="Avenir Book" charset="0"/>
            </a:endParaRPr>
          </a:p>
        </p:txBody>
      </p:sp>
      <p:sp>
        <p:nvSpPr>
          <p:cNvPr id="29" name="Text Placeholder 8"/>
          <p:cNvSpPr>
            <a:spLocks noGrp="1"/>
          </p:cNvSpPr>
          <p:nvPr>
            <p:ph type="body" sz="quarter" idx="78"/>
          </p:nvPr>
        </p:nvSpPr>
        <p:spPr>
          <a:xfrm>
            <a:off x="8878637" y="371828"/>
            <a:ext cx="1785070" cy="336123"/>
          </a:xfrm>
        </p:spPr>
        <p:txBody>
          <a:bodyPr/>
          <a:lstStyle/>
          <a:p>
            <a:r>
              <a:rPr lang="en-US" sz="1600" dirty="0" smtClean="0">
                <a:latin typeface="Avenir Book" charset="0"/>
                <a:ea typeface="Avenir Book" charset="0"/>
                <a:cs typeface="Avenir Book" charset="0"/>
              </a:rPr>
              <a:t>FPSB Indonesia</a:t>
            </a:r>
          </a:p>
          <a:p>
            <a:endParaRPr lang="en-US" sz="1600" dirty="0">
              <a:latin typeface="Avenir Book" charset="0"/>
              <a:ea typeface="Avenir Book" charset="0"/>
              <a:cs typeface="Avenir Book" charset="0"/>
            </a:endParaRPr>
          </a:p>
        </p:txBody>
      </p:sp>
      <p:sp>
        <p:nvSpPr>
          <p:cNvPr id="11" name="Text Placeholder 11"/>
          <p:cNvSpPr>
            <a:spLocks noGrp="1"/>
          </p:cNvSpPr>
          <p:nvPr>
            <p:ph type="body" sz="quarter" idx="79"/>
          </p:nvPr>
        </p:nvSpPr>
        <p:spPr>
          <a:xfrm>
            <a:off x="1749790" y="1460717"/>
            <a:ext cx="2660385" cy="263372"/>
          </a:xfrm>
        </p:spPr>
        <p:txBody>
          <a:bodyPr/>
          <a:lstStyle/>
          <a:p>
            <a:r>
              <a:rPr lang="en-US" sz="2000" dirty="0" smtClean="0">
                <a:latin typeface="Avenir Book" charset="0"/>
                <a:ea typeface="Avenir Book" charset="0"/>
                <a:cs typeface="Avenir Book" charset="0"/>
              </a:rPr>
              <a:t>FACEBOOK</a:t>
            </a:r>
            <a:endParaRPr lang="en-US" sz="2000" dirty="0">
              <a:latin typeface="Avenir Book" charset="0"/>
              <a:ea typeface="Avenir Book" charset="0"/>
              <a:cs typeface="Avenir Book" charset="0"/>
            </a:endParaRPr>
          </a:p>
        </p:txBody>
      </p:sp>
      <p:sp>
        <p:nvSpPr>
          <p:cNvPr id="12" name="Text Placeholder 11"/>
          <p:cNvSpPr>
            <a:spLocks noGrp="1"/>
          </p:cNvSpPr>
          <p:nvPr>
            <p:ph type="body" sz="quarter" idx="80"/>
          </p:nvPr>
        </p:nvSpPr>
        <p:spPr>
          <a:xfrm>
            <a:off x="1748176" y="1787275"/>
            <a:ext cx="3035300" cy="263372"/>
          </a:xfrm>
        </p:spPr>
        <p:txBody>
          <a:bodyPr/>
          <a:lstStyle/>
          <a:p>
            <a:r>
              <a:rPr lang="en-US" sz="1600" dirty="0">
                <a:latin typeface="Avenir Book" charset="0"/>
                <a:ea typeface="Avenir Book" charset="0"/>
                <a:cs typeface="Avenir Book" charset="0"/>
              </a:rPr>
              <a:t>3</a:t>
            </a:r>
          </a:p>
        </p:txBody>
      </p:sp>
      <p:sp>
        <p:nvSpPr>
          <p:cNvPr id="20" name="Text Placeholder 19"/>
          <p:cNvSpPr>
            <a:spLocks noGrp="1"/>
          </p:cNvSpPr>
          <p:nvPr>
            <p:ph type="body" sz="quarter" idx="14"/>
          </p:nvPr>
        </p:nvSpPr>
        <p:spPr/>
        <p:txBody>
          <a:bodyPr/>
          <a:lstStyle/>
          <a:p>
            <a:r>
              <a:rPr lang="en-US" dirty="0" smtClean="0"/>
              <a:t>October 4</a:t>
            </a:r>
            <a:r>
              <a:rPr lang="en-US" baseline="30000" dirty="0" smtClean="0"/>
              <a:t>th</a:t>
            </a:r>
            <a:r>
              <a:rPr lang="en-US" dirty="0" smtClean="0"/>
              <a:t> 2017</a:t>
            </a:r>
            <a:endParaRPr lang="en-US" dirty="0"/>
          </a:p>
        </p:txBody>
      </p:sp>
      <p:sp>
        <p:nvSpPr>
          <p:cNvPr id="21" name="Text Placeholder 20"/>
          <p:cNvSpPr>
            <a:spLocks noGrp="1"/>
          </p:cNvSpPr>
          <p:nvPr>
            <p:ph type="body" sz="quarter" idx="15"/>
          </p:nvPr>
        </p:nvSpPr>
        <p:spPr/>
        <p:txBody>
          <a:bodyPr/>
          <a:lstStyle/>
          <a:p>
            <a:r>
              <a:rPr lang="en-US" dirty="0" smtClean="0"/>
              <a:t>3 - Wednesday</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003" y="255861"/>
            <a:ext cx="544322" cy="544322"/>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82" y="312738"/>
            <a:ext cx="467256" cy="467256"/>
          </a:xfrm>
          <a:prstGeom prst="rect">
            <a:avLst/>
          </a:prstGeom>
        </p:spPr>
      </p:pic>
    </p:spTree>
    <p:extLst>
      <p:ext uri="{BB962C8B-B14F-4D97-AF65-F5344CB8AC3E}">
        <p14:creationId xmlns:p14="http://schemas.microsoft.com/office/powerpoint/2010/main" val="93202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122</TotalTime>
  <Words>1876</Words>
  <Application>Microsoft Office PowerPoint</Application>
  <PresentationFormat>Widescreen</PresentationFormat>
  <Paragraphs>203</Paragraphs>
  <Slides>17</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Book</vt:lpstr>
      <vt:lpstr>Avenir Heavy</vt:lpstr>
      <vt:lpstr>Gill Sans MT</vt:lpstr>
      <vt:lpstr>Mangal</vt:lpstr>
      <vt:lpstr>Parcel</vt:lpstr>
      <vt:lpstr>World financial planning day: SOCIAL MEDIa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CONTENT</dc:title>
  <dc:creator>Brendan Trang</dc:creator>
  <cp:lastModifiedBy>User</cp:lastModifiedBy>
  <cp:revision>15</cp:revision>
  <cp:lastPrinted>2017-10-02T22:36:59Z</cp:lastPrinted>
  <dcterms:created xsi:type="dcterms:W3CDTF">2017-10-02T09:54:34Z</dcterms:created>
  <dcterms:modified xsi:type="dcterms:W3CDTF">2017-10-03T00:13:08Z</dcterms:modified>
</cp:coreProperties>
</file>